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9" r:id="rId5"/>
    <p:sldMasterId id="2147483685" r:id="rId6"/>
    <p:sldMasterId id="2147483673" r:id="rId7"/>
    <p:sldMasterId id="2147483671" r:id="rId8"/>
    <p:sldMasterId id="2147483667" r:id="rId9"/>
    <p:sldMasterId id="2147483664" r:id="rId10"/>
  </p:sldMasterIdLst>
  <p:notesMasterIdLst>
    <p:notesMasterId r:id="rId43"/>
  </p:notesMasterIdLst>
  <p:handoutMasterIdLst>
    <p:handoutMasterId r:id="rId44"/>
  </p:handoutMasterIdLst>
  <p:sldIdLst>
    <p:sldId id="335" r:id="rId11"/>
    <p:sldId id="273" r:id="rId12"/>
    <p:sldId id="295" r:id="rId13"/>
    <p:sldId id="294" r:id="rId14"/>
    <p:sldId id="362" r:id="rId15"/>
    <p:sldId id="280" r:id="rId16"/>
    <p:sldId id="353" r:id="rId17"/>
    <p:sldId id="372" r:id="rId18"/>
    <p:sldId id="424" r:id="rId19"/>
    <p:sldId id="419" r:id="rId20"/>
    <p:sldId id="402" r:id="rId21"/>
    <p:sldId id="398" r:id="rId22"/>
    <p:sldId id="400" r:id="rId23"/>
    <p:sldId id="356" r:id="rId24"/>
    <p:sldId id="422" r:id="rId25"/>
    <p:sldId id="420" r:id="rId26"/>
    <p:sldId id="421" r:id="rId27"/>
    <p:sldId id="423" r:id="rId28"/>
    <p:sldId id="417" r:id="rId29"/>
    <p:sldId id="338" r:id="rId30"/>
    <p:sldId id="405" r:id="rId31"/>
    <p:sldId id="299" r:id="rId32"/>
    <p:sldId id="337" r:id="rId33"/>
    <p:sldId id="425" r:id="rId34"/>
    <p:sldId id="270" r:id="rId35"/>
    <p:sldId id="399" r:id="rId36"/>
    <p:sldId id="403" r:id="rId37"/>
    <p:sldId id="407" r:id="rId38"/>
    <p:sldId id="401" r:id="rId39"/>
    <p:sldId id="404" r:id="rId40"/>
    <p:sldId id="406" r:id="rId41"/>
    <p:sldId id="410" r:id="rId4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CC470C-6B7F-5B21-B019-18281F8B23B5}" name="Karolina Grek" initials="KG" userId="S::karolina.grek@ireform.eu::7246b946-f42b-41f7-88b2-7dd9e7294782" providerId="AD"/>
  <p188:author id="{252E4E30-6C78-FC0E-F81F-C229590EF0F8}" name="Zofia Wetmańska" initials="ZW" userId="S::zofia.wetmanska@ireform.eu::9def672e-64ff-4e2f-8b31-53a9ceb35806" providerId="AD"/>
  <p188:author id="{D425F943-C553-6A2D-4101-73DA3E211B28}" name="Wojciech Augustowski" initials="WA" userId="S::wojciech.augustowski@ireform.eu::a408a433-382a-454c-a7c1-2aa24c3f9576" providerId="AD"/>
  <p188:author id="{037BBAA4-E4EA-5AB1-9FE1-39B078CC36AB}" name="Michał Wojtyło" initials="MW" userId="S::michal.wojtylo@ireform.eu::23cc2a71-d953-4ed2-8e80-e179373b7a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FC"/>
    <a:srgbClr val="CBD8FE"/>
    <a:srgbClr val="D2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210"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3.xml.rels><?xml version="1.0" encoding="UTF-8" standalone="yes"?>
<Relationships xmlns="http://schemas.openxmlformats.org/package/2006/relationships"><Relationship Id="rId1" Type="http://schemas.openxmlformats.org/officeDocument/2006/relationships/hyperlink" Target="https://employment-social-affairs.ec.europa.eu/news/commission-provides-new-guidance-member-states-implementing-social-climate-fund-2025-10-09_en"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mployment-social-affairs.ec.europa.eu/news/commission-provides-new-guidance-member-states-implementing-social-climate-fund-2025-10-09_e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65289-805A-4A7F-95C4-B6935988AEFD}" type="doc">
      <dgm:prSet loTypeId="urn:microsoft.com/office/officeart/2005/8/layout/vProcess5" loCatId="process" qsTypeId="urn:microsoft.com/office/officeart/2005/8/quickstyle/simple1" qsCatId="simple" csTypeId="urn:microsoft.com/office/officeart/2005/8/colors/accent1_2" csCatId="accent1" phldr="1"/>
      <dgm:spPr/>
    </dgm:pt>
    <dgm:pt modelId="{49F3D533-0E1E-40A3-8245-98E1962A34A6}">
      <dgm:prSet phldrT="[Tekst]"/>
      <dgm:spPr>
        <a:solidFill>
          <a:srgbClr val="0081FB"/>
        </a:solidFill>
      </dgm:spPr>
      <dgm:t>
        <a:bodyPr/>
        <a:lstStyle/>
        <a:p>
          <a:r>
            <a:rPr lang="pl-PL">
              <a:latin typeface="Silka" panose="00000500000000000000" pitchFamily="50" charset="-18"/>
              <a:cs typeface="Segoe UI" panose="020B0502040204020203" pitchFamily="34" charset="0"/>
            </a:rPr>
            <a:t>Włączenie </a:t>
          </a:r>
          <a:r>
            <a:rPr lang="pl-PL" b="1" u="sng">
              <a:latin typeface="Silka" panose="00000500000000000000" pitchFamily="50" charset="-18"/>
              <a:cs typeface="Segoe UI" panose="020B0502040204020203" pitchFamily="34" charset="0"/>
            </a:rPr>
            <a:t>sprzedawców paliw</a:t>
          </a:r>
          <a:r>
            <a:rPr lang="pl-PL" b="1" u="none">
              <a:latin typeface="Silka" panose="00000500000000000000" pitchFamily="50" charset="-18"/>
              <a:cs typeface="Segoe UI" panose="020B0502040204020203" pitchFamily="34" charset="0"/>
            </a:rPr>
            <a:t> do systemu ETS2</a:t>
          </a:r>
          <a:endParaRPr lang="pl-PL">
            <a:latin typeface="Silka" panose="00000500000000000000" pitchFamily="50" charset="-18"/>
            <a:cs typeface="Segoe UI" panose="020B0502040204020203" pitchFamily="34" charset="0"/>
          </a:endParaRPr>
        </a:p>
      </dgm:t>
    </dgm:pt>
    <dgm:pt modelId="{BF4DDAB2-BDBB-4EEB-B9F3-29B5E600A53B}" type="parTrans" cxnId="{37A075A6-9FFA-4353-89AF-203F0C4C6BF5}">
      <dgm:prSet/>
      <dgm:spPr/>
      <dgm:t>
        <a:bodyPr/>
        <a:lstStyle/>
        <a:p>
          <a:endParaRPr lang="pl-PL">
            <a:latin typeface="Silka" panose="00000500000000000000" pitchFamily="50" charset="-18"/>
            <a:cs typeface="Segoe UI" panose="020B0502040204020203" pitchFamily="34" charset="0"/>
          </a:endParaRPr>
        </a:p>
      </dgm:t>
    </dgm:pt>
    <dgm:pt modelId="{AD992420-38B8-4590-9A60-E4CABEC946A8}" type="sibTrans" cxnId="{37A075A6-9FFA-4353-89AF-203F0C4C6BF5}">
      <dgm:prSet/>
      <dgm:spPr/>
      <dgm:t>
        <a:bodyPr/>
        <a:lstStyle/>
        <a:p>
          <a:endParaRPr lang="pl-PL">
            <a:latin typeface="Silka" panose="00000500000000000000" pitchFamily="50" charset="-18"/>
            <a:cs typeface="Segoe UI" panose="020B0502040204020203" pitchFamily="34" charset="0"/>
          </a:endParaRPr>
        </a:p>
      </dgm:t>
    </dgm:pt>
    <dgm:pt modelId="{B9181EA0-7774-4A38-B0D3-DB0B14241706}">
      <dgm:prSet phldrT="[Tekst]"/>
      <dgm:spPr>
        <a:solidFill>
          <a:srgbClr val="0081FB"/>
        </a:solidFill>
      </dgm:spPr>
      <dgm:t>
        <a:bodyPr/>
        <a:lstStyle/>
        <a:p>
          <a:r>
            <a:rPr lang="pl-PL">
              <a:latin typeface="Silka"/>
              <a:cs typeface="Segoe UI"/>
            </a:rPr>
            <a:t>Konieczność zakupu uprawnień do emisji zwiększa koszt sprzedawanych paliw</a:t>
          </a:r>
        </a:p>
      </dgm:t>
    </dgm:pt>
    <dgm:pt modelId="{2C8497BB-394E-473B-9624-79E18B722E38}" type="parTrans" cxnId="{409747E5-8C8F-40E9-B487-CB04430B0E02}">
      <dgm:prSet/>
      <dgm:spPr/>
      <dgm:t>
        <a:bodyPr/>
        <a:lstStyle/>
        <a:p>
          <a:endParaRPr lang="pl-PL">
            <a:latin typeface="Silka" panose="00000500000000000000" pitchFamily="50" charset="-18"/>
            <a:cs typeface="Segoe UI" panose="020B0502040204020203" pitchFamily="34" charset="0"/>
          </a:endParaRPr>
        </a:p>
      </dgm:t>
    </dgm:pt>
    <dgm:pt modelId="{5F547D17-443F-42A2-94DF-9AEA78302539}" type="sibTrans" cxnId="{409747E5-8C8F-40E9-B487-CB04430B0E02}">
      <dgm:prSet/>
      <dgm:spPr/>
      <dgm:t>
        <a:bodyPr/>
        <a:lstStyle/>
        <a:p>
          <a:endParaRPr lang="pl-PL">
            <a:latin typeface="Silka" panose="00000500000000000000" pitchFamily="50" charset="-18"/>
            <a:cs typeface="Segoe UI" panose="020B0502040204020203" pitchFamily="34" charset="0"/>
          </a:endParaRPr>
        </a:p>
      </dgm:t>
    </dgm:pt>
    <dgm:pt modelId="{8A12851A-FA17-4920-9B4D-DC7741EDAFCB}">
      <dgm:prSet phldrT="[Tekst]"/>
      <dgm:spPr>
        <a:solidFill>
          <a:srgbClr val="0081FB"/>
        </a:solidFill>
      </dgm:spPr>
      <dgm:t>
        <a:bodyPr/>
        <a:lstStyle/>
        <a:p>
          <a:r>
            <a:rPr lang="pl-PL">
              <a:latin typeface="Silka"/>
              <a:cs typeface="Segoe UI"/>
            </a:rPr>
            <a:t>Sprzedawcy paliw przerzucają koszty ETS2 </a:t>
          </a:r>
          <a:br>
            <a:rPr lang="pl-PL">
              <a:latin typeface="Silka"/>
              <a:cs typeface="Segoe UI"/>
            </a:rPr>
          </a:br>
          <a:r>
            <a:rPr lang="pl-PL">
              <a:latin typeface="Silka"/>
              <a:cs typeface="Segoe UI"/>
            </a:rPr>
            <a:t>na </a:t>
          </a:r>
          <a:r>
            <a:rPr lang="pl-PL" b="1" u="sng">
              <a:solidFill>
                <a:schemeClr val="accent4"/>
              </a:solidFill>
              <a:latin typeface="Silka"/>
              <a:cs typeface="Segoe UI"/>
            </a:rPr>
            <a:t>konsumentów</a:t>
          </a:r>
        </a:p>
      </dgm:t>
    </dgm:pt>
    <dgm:pt modelId="{8885782F-07BB-4ED1-A65E-1E5474C4738F}" type="parTrans" cxnId="{AA676AA3-B0DA-468F-8276-19200B5E00A8}">
      <dgm:prSet/>
      <dgm:spPr/>
      <dgm:t>
        <a:bodyPr/>
        <a:lstStyle/>
        <a:p>
          <a:endParaRPr lang="pl-PL">
            <a:latin typeface="Silka" panose="00000500000000000000" pitchFamily="50" charset="-18"/>
            <a:cs typeface="Segoe UI" panose="020B0502040204020203" pitchFamily="34" charset="0"/>
          </a:endParaRPr>
        </a:p>
      </dgm:t>
    </dgm:pt>
    <dgm:pt modelId="{C74E4DC2-A8AC-4AFB-96F7-E45566576E48}" type="sibTrans" cxnId="{AA676AA3-B0DA-468F-8276-19200B5E00A8}">
      <dgm:prSet/>
      <dgm:spPr/>
      <dgm:t>
        <a:bodyPr/>
        <a:lstStyle/>
        <a:p>
          <a:endParaRPr lang="pl-PL">
            <a:latin typeface="Silka" panose="00000500000000000000" pitchFamily="50" charset="-18"/>
            <a:cs typeface="Segoe UI" panose="020B0502040204020203" pitchFamily="34" charset="0"/>
          </a:endParaRPr>
        </a:p>
      </dgm:t>
    </dgm:pt>
    <dgm:pt modelId="{01B901AC-DE59-4662-B522-EC4E3737A73D}">
      <dgm:prSet phldrT="[Tekst]"/>
      <dgm:spPr>
        <a:solidFill>
          <a:srgbClr val="0081FB"/>
        </a:solidFill>
      </dgm:spPr>
      <dgm:t>
        <a:bodyPr/>
        <a:lstStyle/>
        <a:p>
          <a:r>
            <a:rPr lang="pl-PL" b="1">
              <a:latin typeface="Silka"/>
              <a:cs typeface="Segoe UI"/>
            </a:rPr>
            <a:t>Bodziec cenowy dla konsumentów </a:t>
          </a:r>
          <a:br>
            <a:rPr lang="pl-PL">
              <a:latin typeface="Silka"/>
              <a:cs typeface="Segoe UI"/>
            </a:rPr>
          </a:br>
          <a:r>
            <a:rPr lang="pl-PL">
              <a:latin typeface="Silka"/>
              <a:cs typeface="Segoe UI"/>
            </a:rPr>
            <a:t>do ograniczenia zużycia paliw kopalnych </a:t>
          </a:r>
          <a:br>
            <a:rPr lang="en-US">
              <a:latin typeface="Silka" panose="00000500000000000000" pitchFamily="50" charset="-18"/>
              <a:cs typeface="Segoe UI"/>
            </a:rPr>
          </a:br>
          <a:r>
            <a:rPr lang="pl-PL" b="1" u="sng">
              <a:latin typeface="Silka"/>
              <a:cs typeface="Segoe UI"/>
            </a:rPr>
            <a:t>bez włączania ich bezpośrednio do handlu emisjami</a:t>
          </a:r>
          <a:endParaRPr lang="pl-PL" b="1">
            <a:latin typeface="Silka" panose="00000500000000000000" pitchFamily="50" charset="-18"/>
            <a:cs typeface="Segoe UI" panose="020B0502040204020203" pitchFamily="34" charset="0"/>
          </a:endParaRPr>
        </a:p>
      </dgm:t>
    </dgm:pt>
    <dgm:pt modelId="{C7249BD6-1F29-438D-988D-DEF39BC4F57A}" type="parTrans" cxnId="{B5E0F5D0-94BD-4B35-B8F7-F13ED9A85967}">
      <dgm:prSet/>
      <dgm:spPr/>
      <dgm:t>
        <a:bodyPr/>
        <a:lstStyle/>
        <a:p>
          <a:endParaRPr lang="pl-PL">
            <a:latin typeface="Silka" panose="00000500000000000000" pitchFamily="50" charset="-18"/>
            <a:cs typeface="Segoe UI" panose="020B0502040204020203" pitchFamily="34" charset="0"/>
          </a:endParaRPr>
        </a:p>
      </dgm:t>
    </dgm:pt>
    <dgm:pt modelId="{15B8474B-5A9B-46F4-A2DB-2CFF815DE329}" type="sibTrans" cxnId="{B5E0F5D0-94BD-4B35-B8F7-F13ED9A85967}">
      <dgm:prSet/>
      <dgm:spPr/>
      <dgm:t>
        <a:bodyPr/>
        <a:lstStyle/>
        <a:p>
          <a:endParaRPr lang="pl-PL">
            <a:latin typeface="Silka" panose="00000500000000000000" pitchFamily="50" charset="-18"/>
            <a:cs typeface="Segoe UI" panose="020B0502040204020203" pitchFamily="34" charset="0"/>
          </a:endParaRPr>
        </a:p>
      </dgm:t>
    </dgm:pt>
    <dgm:pt modelId="{197D5869-061E-47B4-A610-B1C42A5786D3}" type="pres">
      <dgm:prSet presAssocID="{09665289-805A-4A7F-95C4-B6935988AEFD}" presName="outerComposite" presStyleCnt="0">
        <dgm:presLayoutVars>
          <dgm:chMax val="5"/>
          <dgm:dir/>
          <dgm:resizeHandles val="exact"/>
        </dgm:presLayoutVars>
      </dgm:prSet>
      <dgm:spPr/>
    </dgm:pt>
    <dgm:pt modelId="{A4F8A8C6-EE6A-47EB-ADBE-40C86A2A561B}" type="pres">
      <dgm:prSet presAssocID="{09665289-805A-4A7F-95C4-B6935988AEFD}" presName="dummyMaxCanvas" presStyleCnt="0">
        <dgm:presLayoutVars/>
      </dgm:prSet>
      <dgm:spPr/>
    </dgm:pt>
    <dgm:pt modelId="{B6B6A2D4-CB1B-4368-B761-C199C2A2F460}" type="pres">
      <dgm:prSet presAssocID="{09665289-805A-4A7F-95C4-B6935988AEFD}" presName="FourNodes_1" presStyleLbl="node1" presStyleIdx="0" presStyleCnt="4">
        <dgm:presLayoutVars>
          <dgm:bulletEnabled val="1"/>
        </dgm:presLayoutVars>
      </dgm:prSet>
      <dgm:spPr/>
    </dgm:pt>
    <dgm:pt modelId="{C06EB14C-BDD6-46EC-BE6A-E0B4D65E0321}" type="pres">
      <dgm:prSet presAssocID="{09665289-805A-4A7F-95C4-B6935988AEFD}" presName="FourNodes_2" presStyleLbl="node1" presStyleIdx="1" presStyleCnt="4">
        <dgm:presLayoutVars>
          <dgm:bulletEnabled val="1"/>
        </dgm:presLayoutVars>
      </dgm:prSet>
      <dgm:spPr/>
    </dgm:pt>
    <dgm:pt modelId="{5C5BA92C-DE97-4774-943F-B36EE16297C6}" type="pres">
      <dgm:prSet presAssocID="{09665289-805A-4A7F-95C4-B6935988AEFD}" presName="FourNodes_3" presStyleLbl="node1" presStyleIdx="2" presStyleCnt="4">
        <dgm:presLayoutVars>
          <dgm:bulletEnabled val="1"/>
        </dgm:presLayoutVars>
      </dgm:prSet>
      <dgm:spPr/>
    </dgm:pt>
    <dgm:pt modelId="{B4C5DA66-58EA-4BAC-AEBE-9500111622CC}" type="pres">
      <dgm:prSet presAssocID="{09665289-805A-4A7F-95C4-B6935988AEFD}" presName="FourNodes_4" presStyleLbl="node1" presStyleIdx="3" presStyleCnt="4">
        <dgm:presLayoutVars>
          <dgm:bulletEnabled val="1"/>
        </dgm:presLayoutVars>
      </dgm:prSet>
      <dgm:spPr/>
    </dgm:pt>
    <dgm:pt modelId="{91F8C20B-A98C-4468-AD37-EDF7DD4A7D8C}" type="pres">
      <dgm:prSet presAssocID="{09665289-805A-4A7F-95C4-B6935988AEFD}" presName="FourConn_1-2" presStyleLbl="fgAccFollowNode1" presStyleIdx="0" presStyleCnt="3">
        <dgm:presLayoutVars>
          <dgm:bulletEnabled val="1"/>
        </dgm:presLayoutVars>
      </dgm:prSet>
      <dgm:spPr/>
    </dgm:pt>
    <dgm:pt modelId="{778AEF05-A126-40C3-B1B1-F040188C7115}" type="pres">
      <dgm:prSet presAssocID="{09665289-805A-4A7F-95C4-B6935988AEFD}" presName="FourConn_2-3" presStyleLbl="fgAccFollowNode1" presStyleIdx="1" presStyleCnt="3">
        <dgm:presLayoutVars>
          <dgm:bulletEnabled val="1"/>
        </dgm:presLayoutVars>
      </dgm:prSet>
      <dgm:spPr/>
    </dgm:pt>
    <dgm:pt modelId="{D18EB5C3-3730-43BA-A726-9AEDF9947BAC}" type="pres">
      <dgm:prSet presAssocID="{09665289-805A-4A7F-95C4-B6935988AEFD}" presName="FourConn_3-4" presStyleLbl="fgAccFollowNode1" presStyleIdx="2" presStyleCnt="3">
        <dgm:presLayoutVars>
          <dgm:bulletEnabled val="1"/>
        </dgm:presLayoutVars>
      </dgm:prSet>
      <dgm:spPr/>
    </dgm:pt>
    <dgm:pt modelId="{92D991BD-FB4A-4CF4-8D04-8F1871548C3B}" type="pres">
      <dgm:prSet presAssocID="{09665289-805A-4A7F-95C4-B6935988AEFD}" presName="FourNodes_1_text" presStyleLbl="node1" presStyleIdx="3" presStyleCnt="4">
        <dgm:presLayoutVars>
          <dgm:bulletEnabled val="1"/>
        </dgm:presLayoutVars>
      </dgm:prSet>
      <dgm:spPr/>
    </dgm:pt>
    <dgm:pt modelId="{E5923CD4-82ED-42BF-81A6-15F964F30680}" type="pres">
      <dgm:prSet presAssocID="{09665289-805A-4A7F-95C4-B6935988AEFD}" presName="FourNodes_2_text" presStyleLbl="node1" presStyleIdx="3" presStyleCnt="4">
        <dgm:presLayoutVars>
          <dgm:bulletEnabled val="1"/>
        </dgm:presLayoutVars>
      </dgm:prSet>
      <dgm:spPr/>
    </dgm:pt>
    <dgm:pt modelId="{4CEE5236-0D69-4081-8479-FF941EB6E00B}" type="pres">
      <dgm:prSet presAssocID="{09665289-805A-4A7F-95C4-B6935988AEFD}" presName="FourNodes_3_text" presStyleLbl="node1" presStyleIdx="3" presStyleCnt="4">
        <dgm:presLayoutVars>
          <dgm:bulletEnabled val="1"/>
        </dgm:presLayoutVars>
      </dgm:prSet>
      <dgm:spPr/>
    </dgm:pt>
    <dgm:pt modelId="{09209DA5-61ED-4EF2-8E6D-56D7B119A48E}" type="pres">
      <dgm:prSet presAssocID="{09665289-805A-4A7F-95C4-B6935988AEFD}" presName="FourNodes_4_text" presStyleLbl="node1" presStyleIdx="3" presStyleCnt="4">
        <dgm:presLayoutVars>
          <dgm:bulletEnabled val="1"/>
        </dgm:presLayoutVars>
      </dgm:prSet>
      <dgm:spPr/>
    </dgm:pt>
  </dgm:ptLst>
  <dgm:cxnLst>
    <dgm:cxn modelId="{46339112-FDF4-4DCA-8847-91683E4D53DF}" type="presOf" srcId="{49F3D533-0E1E-40A3-8245-98E1962A34A6}" destId="{92D991BD-FB4A-4CF4-8D04-8F1871548C3B}" srcOrd="1" destOrd="0" presId="urn:microsoft.com/office/officeart/2005/8/layout/vProcess5"/>
    <dgm:cxn modelId="{A1D9253C-F7D6-4288-9D8D-28C631C63853}" type="presOf" srcId="{AD992420-38B8-4590-9A60-E4CABEC946A8}" destId="{91F8C20B-A98C-4468-AD37-EDF7DD4A7D8C}" srcOrd="0" destOrd="0" presId="urn:microsoft.com/office/officeart/2005/8/layout/vProcess5"/>
    <dgm:cxn modelId="{6B6E6050-FE30-4B0A-82E4-1CE31561DE70}" type="presOf" srcId="{01B901AC-DE59-4662-B522-EC4E3737A73D}" destId="{09209DA5-61ED-4EF2-8E6D-56D7B119A48E}" srcOrd="1" destOrd="0" presId="urn:microsoft.com/office/officeart/2005/8/layout/vProcess5"/>
    <dgm:cxn modelId="{86E82495-B40D-431B-8E7F-AC7F6A168FA5}" type="presOf" srcId="{B9181EA0-7774-4A38-B0D3-DB0B14241706}" destId="{C06EB14C-BDD6-46EC-BE6A-E0B4D65E0321}" srcOrd="0" destOrd="0" presId="urn:microsoft.com/office/officeart/2005/8/layout/vProcess5"/>
    <dgm:cxn modelId="{E287A69E-7219-4A50-8952-5C29AD201CC8}" type="presOf" srcId="{C74E4DC2-A8AC-4AFB-96F7-E45566576E48}" destId="{D18EB5C3-3730-43BA-A726-9AEDF9947BAC}" srcOrd="0" destOrd="0" presId="urn:microsoft.com/office/officeart/2005/8/layout/vProcess5"/>
    <dgm:cxn modelId="{AA676AA3-B0DA-468F-8276-19200B5E00A8}" srcId="{09665289-805A-4A7F-95C4-B6935988AEFD}" destId="{8A12851A-FA17-4920-9B4D-DC7741EDAFCB}" srcOrd="2" destOrd="0" parTransId="{8885782F-07BB-4ED1-A65E-1E5474C4738F}" sibTransId="{C74E4DC2-A8AC-4AFB-96F7-E45566576E48}"/>
    <dgm:cxn modelId="{37A075A6-9FFA-4353-89AF-203F0C4C6BF5}" srcId="{09665289-805A-4A7F-95C4-B6935988AEFD}" destId="{49F3D533-0E1E-40A3-8245-98E1962A34A6}" srcOrd="0" destOrd="0" parTransId="{BF4DDAB2-BDBB-4EEB-B9F3-29B5E600A53B}" sibTransId="{AD992420-38B8-4590-9A60-E4CABEC946A8}"/>
    <dgm:cxn modelId="{34C1FEA6-CA5C-4886-B340-B6E8697C66D0}" type="presOf" srcId="{5F547D17-443F-42A2-94DF-9AEA78302539}" destId="{778AEF05-A126-40C3-B1B1-F040188C7115}" srcOrd="0" destOrd="0" presId="urn:microsoft.com/office/officeart/2005/8/layout/vProcess5"/>
    <dgm:cxn modelId="{84ED81AE-4D0F-41F2-B6AF-4D4564F2D587}" type="presOf" srcId="{09665289-805A-4A7F-95C4-B6935988AEFD}" destId="{197D5869-061E-47B4-A610-B1C42A5786D3}" srcOrd="0" destOrd="0" presId="urn:microsoft.com/office/officeart/2005/8/layout/vProcess5"/>
    <dgm:cxn modelId="{59383AAF-D5AB-4987-9C2F-4D9AECE686DA}" type="presOf" srcId="{01B901AC-DE59-4662-B522-EC4E3737A73D}" destId="{B4C5DA66-58EA-4BAC-AEBE-9500111622CC}" srcOrd="0" destOrd="0" presId="urn:microsoft.com/office/officeart/2005/8/layout/vProcess5"/>
    <dgm:cxn modelId="{92B8C7B9-9B03-48E1-8B25-8B4FC747BDA9}" type="presOf" srcId="{B9181EA0-7774-4A38-B0D3-DB0B14241706}" destId="{E5923CD4-82ED-42BF-81A6-15F964F30680}" srcOrd="1" destOrd="0" presId="urn:microsoft.com/office/officeart/2005/8/layout/vProcess5"/>
    <dgm:cxn modelId="{C65712CC-B7FB-45A9-9785-0DFBEA506DED}" type="presOf" srcId="{8A12851A-FA17-4920-9B4D-DC7741EDAFCB}" destId="{4CEE5236-0D69-4081-8479-FF941EB6E00B}" srcOrd="1" destOrd="0" presId="urn:microsoft.com/office/officeart/2005/8/layout/vProcess5"/>
    <dgm:cxn modelId="{B5E0F5D0-94BD-4B35-B8F7-F13ED9A85967}" srcId="{09665289-805A-4A7F-95C4-B6935988AEFD}" destId="{01B901AC-DE59-4662-B522-EC4E3737A73D}" srcOrd="3" destOrd="0" parTransId="{C7249BD6-1F29-438D-988D-DEF39BC4F57A}" sibTransId="{15B8474B-5A9B-46F4-A2DB-2CFF815DE329}"/>
    <dgm:cxn modelId="{49CDC5DA-6171-44FB-A344-51EC00A31296}" type="presOf" srcId="{49F3D533-0E1E-40A3-8245-98E1962A34A6}" destId="{B6B6A2D4-CB1B-4368-B761-C199C2A2F460}" srcOrd="0" destOrd="0" presId="urn:microsoft.com/office/officeart/2005/8/layout/vProcess5"/>
    <dgm:cxn modelId="{409747E5-8C8F-40E9-B487-CB04430B0E02}" srcId="{09665289-805A-4A7F-95C4-B6935988AEFD}" destId="{B9181EA0-7774-4A38-B0D3-DB0B14241706}" srcOrd="1" destOrd="0" parTransId="{2C8497BB-394E-473B-9624-79E18B722E38}" sibTransId="{5F547D17-443F-42A2-94DF-9AEA78302539}"/>
    <dgm:cxn modelId="{F5B999FB-78F3-4786-8C2E-2445B1813950}" type="presOf" srcId="{8A12851A-FA17-4920-9B4D-DC7741EDAFCB}" destId="{5C5BA92C-DE97-4774-943F-B36EE16297C6}" srcOrd="0" destOrd="0" presId="urn:microsoft.com/office/officeart/2005/8/layout/vProcess5"/>
    <dgm:cxn modelId="{183142CF-10A6-469C-B207-08308322F6F9}" type="presParOf" srcId="{197D5869-061E-47B4-A610-B1C42A5786D3}" destId="{A4F8A8C6-EE6A-47EB-ADBE-40C86A2A561B}" srcOrd="0" destOrd="0" presId="urn:microsoft.com/office/officeart/2005/8/layout/vProcess5"/>
    <dgm:cxn modelId="{0A89EF10-3210-470C-96BB-CA2FC7CBBDDB}" type="presParOf" srcId="{197D5869-061E-47B4-A610-B1C42A5786D3}" destId="{B6B6A2D4-CB1B-4368-B761-C199C2A2F460}" srcOrd="1" destOrd="0" presId="urn:microsoft.com/office/officeart/2005/8/layout/vProcess5"/>
    <dgm:cxn modelId="{661E245A-A05E-4B90-B7E7-55F4EE8977E0}" type="presParOf" srcId="{197D5869-061E-47B4-A610-B1C42A5786D3}" destId="{C06EB14C-BDD6-46EC-BE6A-E0B4D65E0321}" srcOrd="2" destOrd="0" presId="urn:microsoft.com/office/officeart/2005/8/layout/vProcess5"/>
    <dgm:cxn modelId="{1F31FB66-D53E-4DD0-87F6-1169F488213D}" type="presParOf" srcId="{197D5869-061E-47B4-A610-B1C42A5786D3}" destId="{5C5BA92C-DE97-4774-943F-B36EE16297C6}" srcOrd="3" destOrd="0" presId="urn:microsoft.com/office/officeart/2005/8/layout/vProcess5"/>
    <dgm:cxn modelId="{FA0FAAB5-1853-41FE-A1A3-9793966C7198}" type="presParOf" srcId="{197D5869-061E-47B4-A610-B1C42A5786D3}" destId="{B4C5DA66-58EA-4BAC-AEBE-9500111622CC}" srcOrd="4" destOrd="0" presId="urn:microsoft.com/office/officeart/2005/8/layout/vProcess5"/>
    <dgm:cxn modelId="{60EE5A8D-6BC7-479B-8DE7-BCF32793782F}" type="presParOf" srcId="{197D5869-061E-47B4-A610-B1C42A5786D3}" destId="{91F8C20B-A98C-4468-AD37-EDF7DD4A7D8C}" srcOrd="5" destOrd="0" presId="urn:microsoft.com/office/officeart/2005/8/layout/vProcess5"/>
    <dgm:cxn modelId="{D4282B17-7EBD-43FE-B6CB-0107AB106284}" type="presParOf" srcId="{197D5869-061E-47B4-A610-B1C42A5786D3}" destId="{778AEF05-A126-40C3-B1B1-F040188C7115}" srcOrd="6" destOrd="0" presId="urn:microsoft.com/office/officeart/2005/8/layout/vProcess5"/>
    <dgm:cxn modelId="{2BB1A501-69DC-47AD-84D9-57862200B486}" type="presParOf" srcId="{197D5869-061E-47B4-A610-B1C42A5786D3}" destId="{D18EB5C3-3730-43BA-A726-9AEDF9947BAC}" srcOrd="7" destOrd="0" presId="urn:microsoft.com/office/officeart/2005/8/layout/vProcess5"/>
    <dgm:cxn modelId="{8D5A1C15-4733-4A56-B580-C1499705C195}" type="presParOf" srcId="{197D5869-061E-47B4-A610-B1C42A5786D3}" destId="{92D991BD-FB4A-4CF4-8D04-8F1871548C3B}" srcOrd="8" destOrd="0" presId="urn:microsoft.com/office/officeart/2005/8/layout/vProcess5"/>
    <dgm:cxn modelId="{58E08222-F936-46F6-984B-B8CB0B457AB5}" type="presParOf" srcId="{197D5869-061E-47B4-A610-B1C42A5786D3}" destId="{E5923CD4-82ED-42BF-81A6-15F964F30680}" srcOrd="9" destOrd="0" presId="urn:microsoft.com/office/officeart/2005/8/layout/vProcess5"/>
    <dgm:cxn modelId="{570D1965-DE93-4583-BC6B-308BA56751C6}" type="presParOf" srcId="{197D5869-061E-47B4-A610-B1C42A5786D3}" destId="{4CEE5236-0D69-4081-8479-FF941EB6E00B}" srcOrd="10" destOrd="0" presId="urn:microsoft.com/office/officeart/2005/8/layout/vProcess5"/>
    <dgm:cxn modelId="{41FFEF08-9E2D-4232-80B3-47CBB03E61CC}" type="presParOf" srcId="{197D5869-061E-47B4-A610-B1C42A5786D3}" destId="{09209DA5-61ED-4EF2-8E6D-56D7B119A48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924B08-DD91-4670-B50C-C657306AF27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l-PL"/>
        </a:p>
      </dgm:t>
    </dgm:pt>
    <dgm:pt modelId="{28EA2F97-FB4A-4F7B-801E-8DB084901413}">
      <dgm:prSet phldrT="[Tekst]"/>
      <dgm:spPr/>
      <dgm:t>
        <a:bodyPr/>
        <a:lstStyle/>
        <a:p>
          <a:pPr algn="l">
            <a:spcAft>
              <a:spcPts val="0"/>
            </a:spcAft>
          </a:pPr>
          <a:r>
            <a:rPr lang="pl-PL" b="1" dirty="0">
              <a:latin typeface="Segoe UI" panose="020B0502040204020203" pitchFamily="34" charset="0"/>
              <a:cs typeface="Segoe UI" panose="020B0502040204020203" pitchFamily="34" charset="0"/>
            </a:rPr>
            <a:t>ETS2 </a:t>
          </a:r>
        </a:p>
        <a:p>
          <a:pPr algn="l">
            <a:spcAft>
              <a:spcPts val="0"/>
            </a:spcAft>
          </a:pPr>
          <a:r>
            <a:rPr lang="pl-PL" b="0" dirty="0">
              <a:latin typeface="Segoe UI" panose="020B0502040204020203" pitchFamily="34" charset="0"/>
              <a:cs typeface="Segoe UI" panose="020B0502040204020203" pitchFamily="34" charset="0"/>
            </a:rPr>
            <a:t>– nowe narzędzie polityki klimatycznej</a:t>
          </a:r>
        </a:p>
      </dgm:t>
    </dgm:pt>
    <dgm:pt modelId="{2E17A20C-26D0-4B0D-82C8-416ED90140A5}" type="parTrans" cxnId="{7C8743DD-59F8-4928-8021-303D97460807}">
      <dgm:prSet/>
      <dgm:spPr/>
      <dgm:t>
        <a:bodyPr/>
        <a:lstStyle/>
        <a:p>
          <a:pPr algn="ctr"/>
          <a:endParaRPr lang="pl-PL">
            <a:latin typeface="Segoe UI" panose="020B0502040204020203" pitchFamily="34" charset="0"/>
            <a:cs typeface="Segoe UI" panose="020B0502040204020203" pitchFamily="34" charset="0"/>
          </a:endParaRPr>
        </a:p>
      </dgm:t>
    </dgm:pt>
    <dgm:pt modelId="{7650B2CA-750C-41EE-A2AB-55D9E4DA9080}" type="sibTrans" cxnId="{7C8743DD-59F8-4928-8021-303D97460807}">
      <dgm:prSet/>
      <dgm:spPr/>
      <dgm:t>
        <a:bodyPr/>
        <a:lstStyle/>
        <a:p>
          <a:pPr algn="ctr"/>
          <a:endParaRPr lang="pl-PL">
            <a:latin typeface="Segoe UI" panose="020B0502040204020203" pitchFamily="34" charset="0"/>
            <a:cs typeface="Segoe UI" panose="020B0502040204020203" pitchFamily="34" charset="0"/>
          </a:endParaRPr>
        </a:p>
      </dgm:t>
    </dgm:pt>
    <dgm:pt modelId="{4AC6E628-1FC7-4B65-A906-00660F1E2F66}">
      <dgm:prSet phldrT="[Tekst]"/>
      <dgm:spPr/>
      <dgm:t>
        <a:bodyPr/>
        <a:lstStyle/>
        <a:p>
          <a:pPr algn="l"/>
          <a:r>
            <a:rPr lang="pl-PL" b="1">
              <a:latin typeface="Segoe UI" panose="020B0502040204020203" pitchFamily="34" charset="0"/>
              <a:cs typeface="Segoe UI" panose="020B0502040204020203" pitchFamily="34" charset="0"/>
            </a:rPr>
            <a:t>Społeczny Fundusz Klimatyczny</a:t>
          </a:r>
        </a:p>
        <a:p>
          <a:pPr algn="l"/>
          <a:r>
            <a:rPr lang="pl-PL" b="0">
              <a:latin typeface="Segoe UI" panose="020B0502040204020203" pitchFamily="34" charset="0"/>
              <a:cs typeface="Segoe UI" panose="020B0502040204020203" pitchFamily="34" charset="0"/>
            </a:rPr>
            <a:t>– redystrybucja w ramach ETS2</a:t>
          </a:r>
        </a:p>
      </dgm:t>
    </dgm:pt>
    <dgm:pt modelId="{08993664-B6A6-44C3-8009-CDFE1E4A6E8F}" type="parTrans" cxnId="{E5785348-50E3-4666-9D8E-84E55427D2A3}">
      <dgm:prSet/>
      <dgm:spPr/>
      <dgm:t>
        <a:bodyPr/>
        <a:lstStyle/>
        <a:p>
          <a:pPr algn="ctr"/>
          <a:endParaRPr lang="pl-PL">
            <a:latin typeface="Segoe UI" panose="020B0502040204020203" pitchFamily="34" charset="0"/>
            <a:cs typeface="Segoe UI" panose="020B0502040204020203" pitchFamily="34" charset="0"/>
          </a:endParaRPr>
        </a:p>
      </dgm:t>
    </dgm:pt>
    <dgm:pt modelId="{67DAFB7A-B696-4398-9F38-A5654227A8DC}" type="sibTrans" cxnId="{E5785348-50E3-4666-9D8E-84E55427D2A3}">
      <dgm:prSet/>
      <dgm:spPr/>
      <dgm:t>
        <a:bodyPr/>
        <a:lstStyle/>
        <a:p>
          <a:pPr algn="ctr"/>
          <a:endParaRPr lang="pl-PL">
            <a:latin typeface="Segoe UI" panose="020B0502040204020203" pitchFamily="34" charset="0"/>
            <a:cs typeface="Segoe UI" panose="020B0502040204020203" pitchFamily="34" charset="0"/>
          </a:endParaRPr>
        </a:p>
      </dgm:t>
    </dgm:pt>
    <dgm:pt modelId="{0653A300-462A-417B-A271-FC2CA47A3036}">
      <dgm:prSet phldrT="[Tekst]"/>
      <dgm:spPr/>
      <dgm:t>
        <a:bodyPr/>
        <a:lstStyle/>
        <a:p>
          <a:pPr algn="l"/>
          <a:r>
            <a:rPr lang="pl-PL" b="1">
              <a:latin typeface="Segoe UI" panose="020B0502040204020203" pitchFamily="34" charset="0"/>
              <a:cs typeface="Segoe UI" panose="020B0502040204020203" pitchFamily="34" charset="0"/>
            </a:rPr>
            <a:t>Plan społeczno-klimatyczny</a:t>
          </a:r>
        </a:p>
        <a:p>
          <a:pPr algn="l" rtl="0"/>
          <a:r>
            <a:rPr lang="pl-PL" b="0">
              <a:latin typeface="Segoe UI"/>
              <a:cs typeface="Segoe UI"/>
            </a:rPr>
            <a:t>– warunek dostępu do SFK</a:t>
          </a:r>
        </a:p>
      </dgm:t>
    </dgm:pt>
    <dgm:pt modelId="{01DC21BA-F9EB-4B61-899F-119C3F697F92}" type="parTrans" cxnId="{D5CF71EC-F8D5-4A63-B6FF-F964FDEC2C47}">
      <dgm:prSet/>
      <dgm:spPr/>
      <dgm:t>
        <a:bodyPr/>
        <a:lstStyle/>
        <a:p>
          <a:pPr algn="ctr"/>
          <a:endParaRPr lang="pl-PL">
            <a:latin typeface="Segoe UI" panose="020B0502040204020203" pitchFamily="34" charset="0"/>
            <a:cs typeface="Segoe UI" panose="020B0502040204020203" pitchFamily="34" charset="0"/>
          </a:endParaRPr>
        </a:p>
      </dgm:t>
    </dgm:pt>
    <dgm:pt modelId="{EB162C6F-14A6-448E-B51A-18F81484B9F6}" type="sibTrans" cxnId="{D5CF71EC-F8D5-4A63-B6FF-F964FDEC2C47}">
      <dgm:prSet/>
      <dgm:spPr/>
      <dgm:t>
        <a:bodyPr/>
        <a:lstStyle/>
        <a:p>
          <a:pPr algn="ctr"/>
          <a:endParaRPr lang="pl-PL">
            <a:latin typeface="Segoe UI" panose="020B0502040204020203" pitchFamily="34" charset="0"/>
            <a:cs typeface="Segoe UI" panose="020B0502040204020203" pitchFamily="34" charset="0"/>
          </a:endParaRPr>
        </a:p>
      </dgm:t>
    </dgm:pt>
    <dgm:pt modelId="{D7DF36F5-1359-429F-98FA-B92A530A573B}">
      <dgm:prSet phldrT="[Tekst]"/>
      <dgm:spPr/>
      <dgm:t>
        <a:bodyPr/>
        <a:lstStyle/>
        <a:p>
          <a:pPr algn="l"/>
          <a:r>
            <a:rPr lang="pl-PL" b="1">
              <a:latin typeface="Segoe UI" panose="020B0502040204020203" pitchFamily="34" charset="0"/>
              <a:cs typeface="Segoe UI" panose="020B0502040204020203" pitchFamily="34" charset="0"/>
            </a:rPr>
            <a:t>Plan jako szansa na uporządkowanie krajowych polityk oraz inwestycji</a:t>
          </a:r>
        </a:p>
      </dgm:t>
    </dgm:pt>
    <dgm:pt modelId="{9B069711-AFE6-4444-B721-F21139190F83}" type="parTrans" cxnId="{0AAB57C1-DA01-4E46-9CC1-F8F66E19CE09}">
      <dgm:prSet/>
      <dgm:spPr/>
      <dgm:t>
        <a:bodyPr/>
        <a:lstStyle/>
        <a:p>
          <a:pPr algn="ctr"/>
          <a:endParaRPr lang="pl-PL">
            <a:latin typeface="Segoe UI" panose="020B0502040204020203" pitchFamily="34" charset="0"/>
            <a:cs typeface="Segoe UI" panose="020B0502040204020203" pitchFamily="34" charset="0"/>
          </a:endParaRPr>
        </a:p>
      </dgm:t>
    </dgm:pt>
    <dgm:pt modelId="{81D486BC-B5E6-4B42-A187-1D636C9F191F}" type="sibTrans" cxnId="{0AAB57C1-DA01-4E46-9CC1-F8F66E19CE09}">
      <dgm:prSet/>
      <dgm:spPr/>
      <dgm:t>
        <a:bodyPr/>
        <a:lstStyle/>
        <a:p>
          <a:pPr algn="ctr"/>
          <a:endParaRPr lang="pl-PL">
            <a:latin typeface="Segoe UI" panose="020B0502040204020203" pitchFamily="34" charset="0"/>
            <a:cs typeface="Segoe UI" panose="020B0502040204020203" pitchFamily="34" charset="0"/>
          </a:endParaRPr>
        </a:p>
      </dgm:t>
    </dgm:pt>
    <dgm:pt modelId="{7DFE50D4-C112-4AB3-93E6-5269560EB030}" type="pres">
      <dgm:prSet presAssocID="{C8924B08-DD91-4670-B50C-C657306AF279}" presName="CompostProcess" presStyleCnt="0">
        <dgm:presLayoutVars>
          <dgm:dir/>
          <dgm:resizeHandles val="exact"/>
        </dgm:presLayoutVars>
      </dgm:prSet>
      <dgm:spPr/>
    </dgm:pt>
    <dgm:pt modelId="{3AE04F8A-2E46-46D8-B336-066216400EF5}" type="pres">
      <dgm:prSet presAssocID="{C8924B08-DD91-4670-B50C-C657306AF279}" presName="arrow" presStyleLbl="bgShp" presStyleIdx="0" presStyleCnt="1"/>
      <dgm:spPr/>
    </dgm:pt>
    <dgm:pt modelId="{DAC1601B-121E-4095-8525-E36316217CE8}" type="pres">
      <dgm:prSet presAssocID="{C8924B08-DD91-4670-B50C-C657306AF279}" presName="linearProcess" presStyleCnt="0"/>
      <dgm:spPr/>
    </dgm:pt>
    <dgm:pt modelId="{F4D423D2-09BB-4D04-8B7E-8DD9EE2CA9AC}" type="pres">
      <dgm:prSet presAssocID="{28EA2F97-FB4A-4F7B-801E-8DB084901413}" presName="textNode" presStyleLbl="node1" presStyleIdx="0" presStyleCnt="4">
        <dgm:presLayoutVars>
          <dgm:bulletEnabled val="1"/>
        </dgm:presLayoutVars>
      </dgm:prSet>
      <dgm:spPr/>
    </dgm:pt>
    <dgm:pt modelId="{F0BE8353-2018-4089-AF81-7E7D412631B3}" type="pres">
      <dgm:prSet presAssocID="{7650B2CA-750C-41EE-A2AB-55D9E4DA9080}" presName="sibTrans" presStyleCnt="0"/>
      <dgm:spPr/>
    </dgm:pt>
    <dgm:pt modelId="{9E285A36-DAA0-4ABB-A95B-348D654A30FE}" type="pres">
      <dgm:prSet presAssocID="{4AC6E628-1FC7-4B65-A906-00660F1E2F66}" presName="textNode" presStyleLbl="node1" presStyleIdx="1" presStyleCnt="4">
        <dgm:presLayoutVars>
          <dgm:bulletEnabled val="1"/>
        </dgm:presLayoutVars>
      </dgm:prSet>
      <dgm:spPr/>
    </dgm:pt>
    <dgm:pt modelId="{C3C01ADB-D794-434A-8D36-482FF5E607AF}" type="pres">
      <dgm:prSet presAssocID="{67DAFB7A-B696-4398-9F38-A5654227A8DC}" presName="sibTrans" presStyleCnt="0"/>
      <dgm:spPr/>
    </dgm:pt>
    <dgm:pt modelId="{305EF690-04B3-439D-AC55-A97710B9E190}" type="pres">
      <dgm:prSet presAssocID="{0653A300-462A-417B-A271-FC2CA47A3036}" presName="textNode" presStyleLbl="node1" presStyleIdx="2" presStyleCnt="4">
        <dgm:presLayoutVars>
          <dgm:bulletEnabled val="1"/>
        </dgm:presLayoutVars>
      </dgm:prSet>
      <dgm:spPr/>
    </dgm:pt>
    <dgm:pt modelId="{593A4691-DD67-4258-83DE-783F74710CE7}" type="pres">
      <dgm:prSet presAssocID="{EB162C6F-14A6-448E-B51A-18F81484B9F6}" presName="sibTrans" presStyleCnt="0"/>
      <dgm:spPr/>
    </dgm:pt>
    <dgm:pt modelId="{0EA3F53A-C1AF-402A-916B-1C5D4364D5E1}" type="pres">
      <dgm:prSet presAssocID="{D7DF36F5-1359-429F-98FA-B92A530A573B}" presName="textNode" presStyleLbl="node1" presStyleIdx="3" presStyleCnt="4">
        <dgm:presLayoutVars>
          <dgm:bulletEnabled val="1"/>
        </dgm:presLayoutVars>
      </dgm:prSet>
      <dgm:spPr/>
    </dgm:pt>
  </dgm:ptLst>
  <dgm:cxnLst>
    <dgm:cxn modelId="{E584CA14-63D3-4DC9-804D-B6E26C490B43}" type="presOf" srcId="{28EA2F97-FB4A-4F7B-801E-8DB084901413}" destId="{F4D423D2-09BB-4D04-8B7E-8DD9EE2CA9AC}" srcOrd="0" destOrd="0" presId="urn:microsoft.com/office/officeart/2005/8/layout/hProcess9"/>
    <dgm:cxn modelId="{E5785348-50E3-4666-9D8E-84E55427D2A3}" srcId="{C8924B08-DD91-4670-B50C-C657306AF279}" destId="{4AC6E628-1FC7-4B65-A906-00660F1E2F66}" srcOrd="1" destOrd="0" parTransId="{08993664-B6A6-44C3-8009-CDFE1E4A6E8F}" sibTransId="{67DAFB7A-B696-4398-9F38-A5654227A8DC}"/>
    <dgm:cxn modelId="{98E53270-3412-480C-AFAD-A147922520BE}" type="presOf" srcId="{D7DF36F5-1359-429F-98FA-B92A530A573B}" destId="{0EA3F53A-C1AF-402A-916B-1C5D4364D5E1}" srcOrd="0" destOrd="0" presId="urn:microsoft.com/office/officeart/2005/8/layout/hProcess9"/>
    <dgm:cxn modelId="{72D6797A-3CEE-42C2-9124-6D283F47963E}" type="presOf" srcId="{0653A300-462A-417B-A271-FC2CA47A3036}" destId="{305EF690-04B3-439D-AC55-A97710B9E190}" srcOrd="0" destOrd="0" presId="urn:microsoft.com/office/officeart/2005/8/layout/hProcess9"/>
    <dgm:cxn modelId="{0AAB57C1-DA01-4E46-9CC1-F8F66E19CE09}" srcId="{C8924B08-DD91-4670-B50C-C657306AF279}" destId="{D7DF36F5-1359-429F-98FA-B92A530A573B}" srcOrd="3" destOrd="0" parTransId="{9B069711-AFE6-4444-B721-F21139190F83}" sibTransId="{81D486BC-B5E6-4B42-A187-1D636C9F191F}"/>
    <dgm:cxn modelId="{B84ED7D0-5921-42DE-80B8-6A4BD5695BC7}" type="presOf" srcId="{4AC6E628-1FC7-4B65-A906-00660F1E2F66}" destId="{9E285A36-DAA0-4ABB-A95B-348D654A30FE}" srcOrd="0" destOrd="0" presId="urn:microsoft.com/office/officeart/2005/8/layout/hProcess9"/>
    <dgm:cxn modelId="{7C8743DD-59F8-4928-8021-303D97460807}" srcId="{C8924B08-DD91-4670-B50C-C657306AF279}" destId="{28EA2F97-FB4A-4F7B-801E-8DB084901413}" srcOrd="0" destOrd="0" parTransId="{2E17A20C-26D0-4B0D-82C8-416ED90140A5}" sibTransId="{7650B2CA-750C-41EE-A2AB-55D9E4DA9080}"/>
    <dgm:cxn modelId="{D5CF71EC-F8D5-4A63-B6FF-F964FDEC2C47}" srcId="{C8924B08-DD91-4670-B50C-C657306AF279}" destId="{0653A300-462A-417B-A271-FC2CA47A3036}" srcOrd="2" destOrd="0" parTransId="{01DC21BA-F9EB-4B61-899F-119C3F697F92}" sibTransId="{EB162C6F-14A6-448E-B51A-18F81484B9F6}"/>
    <dgm:cxn modelId="{0404FDFB-D80A-4009-99C9-1880D63DFE05}" type="presOf" srcId="{C8924B08-DD91-4670-B50C-C657306AF279}" destId="{7DFE50D4-C112-4AB3-93E6-5269560EB030}" srcOrd="0" destOrd="0" presId="urn:microsoft.com/office/officeart/2005/8/layout/hProcess9"/>
    <dgm:cxn modelId="{1442AA2B-40F7-4316-993E-F2F498DE21AE}" type="presParOf" srcId="{7DFE50D4-C112-4AB3-93E6-5269560EB030}" destId="{3AE04F8A-2E46-46D8-B336-066216400EF5}" srcOrd="0" destOrd="0" presId="urn:microsoft.com/office/officeart/2005/8/layout/hProcess9"/>
    <dgm:cxn modelId="{9AE524E8-6BE9-4B10-9FD2-6C7E932E5BD8}" type="presParOf" srcId="{7DFE50D4-C112-4AB3-93E6-5269560EB030}" destId="{DAC1601B-121E-4095-8525-E36316217CE8}" srcOrd="1" destOrd="0" presId="urn:microsoft.com/office/officeart/2005/8/layout/hProcess9"/>
    <dgm:cxn modelId="{FBF4677A-4C1C-4425-A8C3-F471EADA3E1A}" type="presParOf" srcId="{DAC1601B-121E-4095-8525-E36316217CE8}" destId="{F4D423D2-09BB-4D04-8B7E-8DD9EE2CA9AC}" srcOrd="0" destOrd="0" presId="urn:microsoft.com/office/officeart/2005/8/layout/hProcess9"/>
    <dgm:cxn modelId="{94579D8A-7EEC-4019-9708-3C37974F6506}" type="presParOf" srcId="{DAC1601B-121E-4095-8525-E36316217CE8}" destId="{F0BE8353-2018-4089-AF81-7E7D412631B3}" srcOrd="1" destOrd="0" presId="urn:microsoft.com/office/officeart/2005/8/layout/hProcess9"/>
    <dgm:cxn modelId="{1ADF0A7A-D375-4F93-A8CC-FF0FD4A1473C}" type="presParOf" srcId="{DAC1601B-121E-4095-8525-E36316217CE8}" destId="{9E285A36-DAA0-4ABB-A95B-348D654A30FE}" srcOrd="2" destOrd="0" presId="urn:microsoft.com/office/officeart/2005/8/layout/hProcess9"/>
    <dgm:cxn modelId="{6247B70D-8D96-45CD-AC08-0458653A3D93}" type="presParOf" srcId="{DAC1601B-121E-4095-8525-E36316217CE8}" destId="{C3C01ADB-D794-434A-8D36-482FF5E607AF}" srcOrd="3" destOrd="0" presId="urn:microsoft.com/office/officeart/2005/8/layout/hProcess9"/>
    <dgm:cxn modelId="{7E315CA6-3838-49A3-BF9E-7F3C86C66400}" type="presParOf" srcId="{DAC1601B-121E-4095-8525-E36316217CE8}" destId="{305EF690-04B3-439D-AC55-A97710B9E190}" srcOrd="4" destOrd="0" presId="urn:microsoft.com/office/officeart/2005/8/layout/hProcess9"/>
    <dgm:cxn modelId="{F560B852-4278-4232-A756-25869BE36B85}" type="presParOf" srcId="{DAC1601B-121E-4095-8525-E36316217CE8}" destId="{593A4691-DD67-4258-83DE-783F74710CE7}" srcOrd="5" destOrd="0" presId="urn:microsoft.com/office/officeart/2005/8/layout/hProcess9"/>
    <dgm:cxn modelId="{9ACF321D-D29D-4967-9F9E-83255623859C}" type="presParOf" srcId="{DAC1601B-121E-4095-8525-E36316217CE8}" destId="{0EA3F53A-C1AF-402A-916B-1C5D4364D5E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665289-805A-4A7F-95C4-B6935988AEF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8A12851A-FA17-4920-9B4D-DC7741EDAFCB}">
      <dgm:prSet phldrT="[Tekst]"/>
      <dgm:spPr>
        <a:solidFill>
          <a:srgbClr val="0081FB"/>
        </a:solidFill>
      </dgm:spPr>
      <dgm:t>
        <a:bodyPr/>
        <a:lstStyle/>
        <a:p>
          <a:r>
            <a:rPr lang="pl-PL" b="1">
              <a:latin typeface="Silka" panose="00000500000000000000" pitchFamily="50" charset="-18"/>
              <a:cs typeface="Segoe UI" panose="020B0502040204020203" pitchFamily="34" charset="0"/>
            </a:rPr>
            <a:t>VI 2025</a:t>
          </a:r>
        </a:p>
      </dgm:t>
    </dgm:pt>
    <dgm:pt modelId="{8885782F-07BB-4ED1-A65E-1E5474C4738F}" type="parTrans" cxnId="{AA676AA3-B0DA-468F-8276-19200B5E00A8}">
      <dgm:prSet/>
      <dgm:spPr/>
      <dgm:t>
        <a:bodyPr/>
        <a:lstStyle/>
        <a:p>
          <a:endParaRPr lang="pl-PL">
            <a:latin typeface="Silka" panose="00000500000000000000" pitchFamily="50" charset="-18"/>
            <a:cs typeface="Segoe UI" panose="020B0502040204020203" pitchFamily="34" charset="0"/>
          </a:endParaRPr>
        </a:p>
      </dgm:t>
    </dgm:pt>
    <dgm:pt modelId="{C74E4DC2-A8AC-4AFB-96F7-E45566576E48}" type="sibTrans" cxnId="{AA676AA3-B0DA-468F-8276-19200B5E00A8}">
      <dgm:prSet/>
      <dgm:spPr/>
      <dgm:t>
        <a:bodyPr/>
        <a:lstStyle/>
        <a:p>
          <a:endParaRPr lang="pl-PL">
            <a:latin typeface="Silka" panose="00000500000000000000" pitchFamily="50" charset="-18"/>
            <a:cs typeface="Segoe UI" panose="020B0502040204020203" pitchFamily="34" charset="0"/>
          </a:endParaRPr>
        </a:p>
      </dgm:t>
    </dgm:pt>
    <dgm:pt modelId="{01B901AC-DE59-4662-B522-EC4E3737A73D}">
      <dgm:prSet phldrT="[Tekst]"/>
      <dgm:spPr>
        <a:solidFill>
          <a:srgbClr val="0081FB"/>
        </a:solidFill>
      </dgm:spPr>
      <dgm:t>
        <a:bodyPr/>
        <a:lstStyle/>
        <a:p>
          <a:r>
            <a:rPr lang="pl-PL" b="1" dirty="0">
              <a:latin typeface="Silka" panose="00000500000000000000" pitchFamily="50" charset="-18"/>
              <a:cs typeface="Segoe UI" panose="020B0502040204020203" pitchFamily="34" charset="0"/>
            </a:rPr>
            <a:t>VII 2025- 2026</a:t>
          </a:r>
        </a:p>
      </dgm:t>
    </dgm:pt>
    <dgm:pt modelId="{C7249BD6-1F29-438D-988D-DEF39BC4F57A}" type="parTrans" cxnId="{B5E0F5D0-94BD-4B35-B8F7-F13ED9A85967}">
      <dgm:prSet/>
      <dgm:spPr/>
      <dgm:t>
        <a:bodyPr/>
        <a:lstStyle/>
        <a:p>
          <a:endParaRPr lang="pl-PL">
            <a:latin typeface="Silka" panose="00000500000000000000" pitchFamily="50" charset="-18"/>
            <a:cs typeface="Segoe UI" panose="020B0502040204020203" pitchFamily="34" charset="0"/>
          </a:endParaRPr>
        </a:p>
      </dgm:t>
    </dgm:pt>
    <dgm:pt modelId="{15B8474B-5A9B-46F4-A2DB-2CFF815DE329}" type="sibTrans" cxnId="{B5E0F5D0-94BD-4B35-B8F7-F13ED9A85967}">
      <dgm:prSet/>
      <dgm:spPr/>
      <dgm:t>
        <a:bodyPr/>
        <a:lstStyle/>
        <a:p>
          <a:endParaRPr lang="pl-PL">
            <a:latin typeface="Silka" panose="00000500000000000000" pitchFamily="50" charset="-18"/>
            <a:cs typeface="Segoe UI" panose="020B0502040204020203" pitchFamily="34" charset="0"/>
          </a:endParaRPr>
        </a:p>
      </dgm:t>
    </dgm:pt>
    <dgm:pt modelId="{5F698235-8F48-43C4-B3F1-9D9AFADC6A92}">
      <dgm:prSet phldrT="[Tekst]"/>
      <dgm:spPr>
        <a:solidFill>
          <a:srgbClr val="C1E1FF"/>
        </a:solidFill>
      </dgm:spPr>
      <dgm:t>
        <a:bodyPr/>
        <a:lstStyle/>
        <a:p>
          <a:r>
            <a:rPr lang="pl-PL" b="0" dirty="0">
              <a:latin typeface="Silka" panose="00000500000000000000" pitchFamily="50" charset="-18"/>
              <a:cs typeface="Segoe UI" panose="020B0502040204020203" pitchFamily="34" charset="0"/>
            </a:rPr>
            <a:t>Ocena Planu przez Komisję (do 5 miesięcy)</a:t>
          </a:r>
        </a:p>
      </dgm:t>
    </dgm:pt>
    <dgm:pt modelId="{9FF19F2C-3380-4302-91CB-E82B815D17C0}" type="parTrans" cxnId="{828FD532-9B3F-402C-9425-C9756964956F}">
      <dgm:prSet/>
      <dgm:spPr/>
      <dgm:t>
        <a:bodyPr/>
        <a:lstStyle/>
        <a:p>
          <a:endParaRPr lang="pl-PL">
            <a:latin typeface="Silka" panose="00000500000000000000" pitchFamily="50" charset="-18"/>
          </a:endParaRPr>
        </a:p>
      </dgm:t>
    </dgm:pt>
    <dgm:pt modelId="{C5F7AF60-E40A-4EC6-8FBB-5E92CC6B0071}" type="sibTrans" cxnId="{828FD532-9B3F-402C-9425-C9756964956F}">
      <dgm:prSet/>
      <dgm:spPr/>
      <dgm:t>
        <a:bodyPr/>
        <a:lstStyle/>
        <a:p>
          <a:endParaRPr lang="pl-PL">
            <a:latin typeface="Silka" panose="00000500000000000000" pitchFamily="50" charset="-18"/>
          </a:endParaRPr>
        </a:p>
      </dgm:t>
    </dgm:pt>
    <dgm:pt modelId="{FF863B2E-47F5-400A-A1BB-A52EBFAC60D3}">
      <dgm:prSet phldrT="[Tekst]"/>
      <dgm:spPr>
        <a:solidFill>
          <a:srgbClr val="C1E1FF"/>
        </a:solidFill>
      </dgm:spPr>
      <dgm:t>
        <a:bodyPr/>
        <a:lstStyle/>
        <a:p>
          <a:r>
            <a:rPr lang="pl-PL" b="0" dirty="0">
              <a:latin typeface="Silka" panose="00000500000000000000" pitchFamily="50" charset="-18"/>
              <a:cs typeface="Segoe UI" panose="020B0502040204020203" pitchFamily="34" charset="0"/>
            </a:rPr>
            <a:t>Po pozytywnej ocenie – podpisanie umowy i wnioski o środki (pierwsze wnioski o środki od </a:t>
          </a:r>
          <a:r>
            <a:rPr lang="pl-PL" b="0" dirty="0">
              <a:solidFill>
                <a:schemeClr val="tx1"/>
              </a:solidFill>
              <a:latin typeface="Silka" panose="00000500000000000000" pitchFamily="50" charset="-18"/>
              <a:cs typeface="Segoe UI" panose="020B05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31 lipca 2026</a:t>
          </a:r>
          <a:r>
            <a:rPr lang="pl-PL" b="0" dirty="0">
              <a:latin typeface="Silka" panose="00000500000000000000" pitchFamily="50" charset="-18"/>
              <a:cs typeface="Segoe UI" panose="020B0502040204020203" pitchFamily="34" charset="0"/>
            </a:rPr>
            <a:t>)</a:t>
          </a:r>
        </a:p>
      </dgm:t>
    </dgm:pt>
    <dgm:pt modelId="{4DCD3AD1-F644-44DB-8EE5-F9B35F2439D6}" type="parTrans" cxnId="{8B706A5E-DA46-4651-9FAE-8BC73046CB9F}">
      <dgm:prSet/>
      <dgm:spPr/>
      <dgm:t>
        <a:bodyPr/>
        <a:lstStyle/>
        <a:p>
          <a:endParaRPr lang="pl-PL">
            <a:latin typeface="Silka" panose="00000500000000000000" pitchFamily="50" charset="-18"/>
          </a:endParaRPr>
        </a:p>
      </dgm:t>
    </dgm:pt>
    <dgm:pt modelId="{C5EC95F0-9DB5-47F3-808F-E3BE57157E12}" type="sibTrans" cxnId="{8B706A5E-DA46-4651-9FAE-8BC73046CB9F}">
      <dgm:prSet/>
      <dgm:spPr/>
      <dgm:t>
        <a:bodyPr/>
        <a:lstStyle/>
        <a:p>
          <a:endParaRPr lang="pl-PL">
            <a:latin typeface="Silka" panose="00000500000000000000" pitchFamily="50" charset="-18"/>
          </a:endParaRPr>
        </a:p>
      </dgm:t>
    </dgm:pt>
    <dgm:pt modelId="{9869607C-3870-4821-8622-397185E967EA}">
      <dgm:prSet phldrT="[Tekst]"/>
      <dgm:spPr>
        <a:solidFill>
          <a:srgbClr val="0081FB"/>
        </a:solidFill>
      </dgm:spPr>
      <dgm:t>
        <a:bodyPr/>
        <a:lstStyle/>
        <a:p>
          <a:r>
            <a:rPr lang="pl-PL" b="1">
              <a:latin typeface="Silka" panose="00000500000000000000" pitchFamily="50" charset="-18"/>
              <a:cs typeface="Segoe UI" panose="020B0502040204020203" pitchFamily="34" charset="0"/>
            </a:rPr>
            <a:t>2026-2032</a:t>
          </a:r>
        </a:p>
      </dgm:t>
    </dgm:pt>
    <dgm:pt modelId="{09584244-7EB2-440F-9577-2603564452D2}" type="parTrans" cxnId="{007B4DDD-25FE-4409-893A-9612A8AAAEDC}">
      <dgm:prSet/>
      <dgm:spPr/>
      <dgm:t>
        <a:bodyPr/>
        <a:lstStyle/>
        <a:p>
          <a:endParaRPr lang="pl-PL">
            <a:latin typeface="Silka" panose="00000500000000000000" pitchFamily="50" charset="-18"/>
          </a:endParaRPr>
        </a:p>
      </dgm:t>
    </dgm:pt>
    <dgm:pt modelId="{0377A3DA-6701-4194-AC21-8B428C18CB5A}" type="sibTrans" cxnId="{007B4DDD-25FE-4409-893A-9612A8AAAEDC}">
      <dgm:prSet/>
      <dgm:spPr/>
      <dgm:t>
        <a:bodyPr/>
        <a:lstStyle/>
        <a:p>
          <a:endParaRPr lang="pl-PL">
            <a:latin typeface="Silka" panose="00000500000000000000" pitchFamily="50" charset="-18"/>
          </a:endParaRPr>
        </a:p>
      </dgm:t>
    </dgm:pt>
    <dgm:pt modelId="{9D9833EE-68A3-4082-9432-FCF5FA875739}">
      <dgm:prSet phldrT="[Tekst]"/>
      <dgm:spPr>
        <a:solidFill>
          <a:srgbClr val="C1E1FF"/>
        </a:solidFill>
      </dgm:spPr>
      <dgm:t>
        <a:bodyPr/>
        <a:lstStyle/>
        <a:p>
          <a:r>
            <a:rPr lang="pl-PL" b="0" dirty="0">
              <a:latin typeface="Silka" panose="00000500000000000000" pitchFamily="50" charset="-18"/>
              <a:cs typeface="Segoe UI" panose="020B0502040204020203" pitchFamily="34" charset="0"/>
            </a:rPr>
            <a:t>Wdrażanie Planu, kolejne wnioski o środki po spełnieniu kamieni milowych</a:t>
          </a:r>
        </a:p>
      </dgm:t>
    </dgm:pt>
    <dgm:pt modelId="{392898DD-892C-4770-AA43-949C1AC6178F}" type="parTrans" cxnId="{51AB683A-BC3C-4882-B94A-16ADC8A4379F}">
      <dgm:prSet/>
      <dgm:spPr/>
      <dgm:t>
        <a:bodyPr/>
        <a:lstStyle/>
        <a:p>
          <a:endParaRPr lang="pl-PL">
            <a:latin typeface="Silka" panose="00000500000000000000" pitchFamily="50" charset="-18"/>
          </a:endParaRPr>
        </a:p>
      </dgm:t>
    </dgm:pt>
    <dgm:pt modelId="{46B0DC1C-907C-47D0-9A10-600AF0B19206}" type="sibTrans" cxnId="{51AB683A-BC3C-4882-B94A-16ADC8A4379F}">
      <dgm:prSet/>
      <dgm:spPr/>
      <dgm:t>
        <a:bodyPr/>
        <a:lstStyle/>
        <a:p>
          <a:endParaRPr lang="pl-PL">
            <a:latin typeface="Silka" panose="00000500000000000000" pitchFamily="50" charset="-18"/>
          </a:endParaRPr>
        </a:p>
      </dgm:t>
    </dgm:pt>
    <dgm:pt modelId="{4E1A4F93-781E-4247-A09E-C73315C7DD99}">
      <dgm:prSet phldrT="[Tekst]"/>
      <dgm:spPr>
        <a:solidFill>
          <a:srgbClr val="C1E1FF"/>
        </a:solidFill>
      </dgm:spPr>
      <dgm:t>
        <a:bodyPr/>
        <a:lstStyle/>
        <a:p>
          <a:r>
            <a:rPr lang="pl-PL" b="0">
              <a:latin typeface="Silka" panose="00000500000000000000" pitchFamily="50" charset="-18"/>
              <a:cs typeface="Segoe UI" panose="020B0502040204020203" pitchFamily="34" charset="0"/>
            </a:rPr>
            <a:t>Raportowanie postępów do KE co 2 lata, w 2029 r. ocena adekwatności Planu przez kraj</a:t>
          </a:r>
        </a:p>
      </dgm:t>
    </dgm:pt>
    <dgm:pt modelId="{47C9DAE7-97B5-4F99-91D0-A4EEF288C701}" type="parTrans" cxnId="{708F015D-7BBF-452B-84A9-7BB2AE2E217B}">
      <dgm:prSet/>
      <dgm:spPr/>
      <dgm:t>
        <a:bodyPr/>
        <a:lstStyle/>
        <a:p>
          <a:endParaRPr lang="pl-PL">
            <a:latin typeface="Silka" panose="00000500000000000000" pitchFamily="50" charset="-18"/>
          </a:endParaRPr>
        </a:p>
      </dgm:t>
    </dgm:pt>
    <dgm:pt modelId="{DC97732B-DA62-4CF3-800E-FF4667933AA0}" type="sibTrans" cxnId="{708F015D-7BBF-452B-84A9-7BB2AE2E217B}">
      <dgm:prSet/>
      <dgm:spPr/>
      <dgm:t>
        <a:bodyPr/>
        <a:lstStyle/>
        <a:p>
          <a:endParaRPr lang="pl-PL">
            <a:latin typeface="Silka" panose="00000500000000000000" pitchFamily="50" charset="-18"/>
          </a:endParaRPr>
        </a:p>
      </dgm:t>
    </dgm:pt>
    <dgm:pt modelId="{5EB06567-A1E0-45A2-8D87-8083AF3727A8}">
      <dgm:prSet phldrT="[Tekst]"/>
      <dgm:spPr>
        <a:solidFill>
          <a:srgbClr val="C1E1FF"/>
        </a:solidFill>
      </dgm:spPr>
      <dgm:t>
        <a:bodyPr/>
        <a:lstStyle/>
        <a:p>
          <a:r>
            <a:rPr lang="pl-PL" dirty="0">
              <a:latin typeface="Silka" panose="00000500000000000000" pitchFamily="50" charset="-18"/>
              <a:cs typeface="Segoe UI" panose="020B0502040204020203" pitchFamily="34" charset="0"/>
            </a:rPr>
            <a:t>Termin na przedłożenie Planu do Komisji Europejskiej (do tej pory PSK formalnie złożyły Szwecja i Łotwa, </a:t>
          </a:r>
          <a:r>
            <a:rPr lang="pl-PL" dirty="0">
              <a:latin typeface="Silka" panose="00000500000000000000" pitchFamily="50" charset="-18"/>
              <a:cs typeface="Segoe UI" panose="020B0502040204020203" pitchFamily="34" charset="0"/>
              <a:hlinkClick xmlns:r="http://schemas.openxmlformats.org/officeDocument/2006/relationships" r:id="rId1"/>
            </a:rPr>
            <a:t>więcej niż połowa </a:t>
          </a:r>
          <a:r>
            <a:rPr lang="pl-PL" dirty="0" err="1">
              <a:latin typeface="Silka" panose="00000500000000000000" pitchFamily="50" charset="-18"/>
              <a:cs typeface="Segoe UI" panose="020B0502040204020203" pitchFamily="34" charset="0"/>
              <a:hlinkClick xmlns:r="http://schemas.openxmlformats.org/officeDocument/2006/relationships" r:id="rId1"/>
            </a:rPr>
            <a:t>PCz</a:t>
          </a:r>
          <a:r>
            <a:rPr lang="pl-PL" dirty="0">
              <a:latin typeface="Silka" panose="00000500000000000000" pitchFamily="50" charset="-18"/>
              <a:cs typeface="Segoe UI" panose="020B0502040204020203" pitchFamily="34" charset="0"/>
              <a:hlinkClick xmlns:r="http://schemas.openxmlformats.org/officeDocument/2006/relationships" r:id="rId1"/>
            </a:rPr>
            <a:t> przesłała projekt</a:t>
          </a:r>
          <a:r>
            <a:rPr lang="pl-PL" dirty="0">
              <a:latin typeface="Silka" panose="00000500000000000000" pitchFamily="50" charset="-18"/>
              <a:cs typeface="Segoe UI" panose="020B0502040204020203" pitchFamily="34" charset="0"/>
            </a:rPr>
            <a:t>)</a:t>
          </a:r>
        </a:p>
      </dgm:t>
    </dgm:pt>
    <dgm:pt modelId="{50E8C78F-18CA-43A4-BB3D-C54F4DC59427}" type="parTrans" cxnId="{31551115-F15C-4AD8-ADF8-B60430278CE6}">
      <dgm:prSet/>
      <dgm:spPr/>
      <dgm:t>
        <a:bodyPr/>
        <a:lstStyle/>
        <a:p>
          <a:endParaRPr lang="pl-PL"/>
        </a:p>
      </dgm:t>
    </dgm:pt>
    <dgm:pt modelId="{F7DC835B-1F09-4282-B9CE-8A2FAEB98025}" type="sibTrans" cxnId="{31551115-F15C-4AD8-ADF8-B60430278CE6}">
      <dgm:prSet/>
      <dgm:spPr/>
      <dgm:t>
        <a:bodyPr/>
        <a:lstStyle/>
        <a:p>
          <a:endParaRPr lang="pl-PL"/>
        </a:p>
      </dgm:t>
    </dgm:pt>
    <dgm:pt modelId="{FA049313-FCC8-4AD5-87FF-196FAF8F12DA}">
      <dgm:prSet phldrT="[Tekst]"/>
      <dgm:spPr>
        <a:solidFill>
          <a:srgbClr val="C1E1FF"/>
        </a:solidFill>
      </dgm:spPr>
      <dgm:t>
        <a:bodyPr/>
        <a:lstStyle/>
        <a:p>
          <a:r>
            <a:rPr lang="pl-PL" dirty="0">
              <a:latin typeface="Silka" panose="00000500000000000000" pitchFamily="50" charset="-18"/>
              <a:cs typeface="Segoe UI" panose="020B0502040204020203" pitchFamily="34" charset="0"/>
            </a:rPr>
            <a:t>Proces tworzenia koordynowany przez </a:t>
          </a:r>
          <a:r>
            <a:rPr lang="pl-PL" b="1" dirty="0">
              <a:latin typeface="Silka" panose="00000500000000000000" pitchFamily="50" charset="-18"/>
              <a:cs typeface="Segoe UI" panose="020B0502040204020203" pitchFamily="34" charset="0"/>
            </a:rPr>
            <a:t>MFiPR</a:t>
          </a:r>
        </a:p>
      </dgm:t>
    </dgm:pt>
    <dgm:pt modelId="{29203363-7DEC-4A56-8BBD-720A7A403F79}" type="parTrans" cxnId="{E84B18DE-88E5-4D55-8364-4824EF0797FD}">
      <dgm:prSet/>
      <dgm:spPr/>
      <dgm:t>
        <a:bodyPr/>
        <a:lstStyle/>
        <a:p>
          <a:endParaRPr lang="pl-PL"/>
        </a:p>
      </dgm:t>
    </dgm:pt>
    <dgm:pt modelId="{6130E6F3-6BC6-4D01-97ED-4F4080A6A0FF}" type="sibTrans" cxnId="{E84B18DE-88E5-4D55-8364-4824EF0797FD}">
      <dgm:prSet/>
      <dgm:spPr/>
      <dgm:t>
        <a:bodyPr/>
        <a:lstStyle/>
        <a:p>
          <a:endParaRPr lang="pl-PL"/>
        </a:p>
      </dgm:t>
    </dgm:pt>
    <dgm:pt modelId="{ADDB31D4-056E-4E2D-BF1C-DFCD815E972F}" type="pres">
      <dgm:prSet presAssocID="{09665289-805A-4A7F-95C4-B6935988AEFD}" presName="linearFlow" presStyleCnt="0">
        <dgm:presLayoutVars>
          <dgm:dir/>
          <dgm:animLvl val="lvl"/>
          <dgm:resizeHandles val="exact"/>
        </dgm:presLayoutVars>
      </dgm:prSet>
      <dgm:spPr/>
    </dgm:pt>
    <dgm:pt modelId="{7430B091-255E-40B3-93B1-AD5DE81DA235}" type="pres">
      <dgm:prSet presAssocID="{8A12851A-FA17-4920-9B4D-DC7741EDAFCB}" presName="composite" presStyleCnt="0"/>
      <dgm:spPr/>
    </dgm:pt>
    <dgm:pt modelId="{B2F60E9B-11EE-4531-9E67-AFF2B87CEE03}" type="pres">
      <dgm:prSet presAssocID="{8A12851A-FA17-4920-9B4D-DC7741EDAFCB}" presName="parentText" presStyleLbl="alignNode1" presStyleIdx="0" presStyleCnt="3">
        <dgm:presLayoutVars>
          <dgm:chMax val="1"/>
          <dgm:bulletEnabled val="1"/>
        </dgm:presLayoutVars>
      </dgm:prSet>
      <dgm:spPr/>
    </dgm:pt>
    <dgm:pt modelId="{F6809C4B-24F8-4283-9EEC-2D20F5EC77F8}" type="pres">
      <dgm:prSet presAssocID="{8A12851A-FA17-4920-9B4D-DC7741EDAFCB}" presName="descendantText" presStyleLbl="alignAcc1" presStyleIdx="0" presStyleCnt="3">
        <dgm:presLayoutVars>
          <dgm:bulletEnabled val="1"/>
        </dgm:presLayoutVars>
      </dgm:prSet>
      <dgm:spPr/>
    </dgm:pt>
    <dgm:pt modelId="{4058699A-A544-4E2C-AA84-62C600D9107E}" type="pres">
      <dgm:prSet presAssocID="{C74E4DC2-A8AC-4AFB-96F7-E45566576E48}" presName="sp" presStyleCnt="0"/>
      <dgm:spPr/>
    </dgm:pt>
    <dgm:pt modelId="{DE5849A1-625D-4AC8-B364-4DB4E7707D0F}" type="pres">
      <dgm:prSet presAssocID="{01B901AC-DE59-4662-B522-EC4E3737A73D}" presName="composite" presStyleCnt="0"/>
      <dgm:spPr/>
    </dgm:pt>
    <dgm:pt modelId="{1C6AF827-CC7D-4BCD-9C54-ED6332646132}" type="pres">
      <dgm:prSet presAssocID="{01B901AC-DE59-4662-B522-EC4E3737A73D}" presName="parentText" presStyleLbl="alignNode1" presStyleIdx="1" presStyleCnt="3">
        <dgm:presLayoutVars>
          <dgm:chMax val="1"/>
          <dgm:bulletEnabled val="1"/>
        </dgm:presLayoutVars>
      </dgm:prSet>
      <dgm:spPr/>
    </dgm:pt>
    <dgm:pt modelId="{065371DB-5FAD-4118-A59F-A300A70F5981}" type="pres">
      <dgm:prSet presAssocID="{01B901AC-DE59-4662-B522-EC4E3737A73D}" presName="descendantText" presStyleLbl="alignAcc1" presStyleIdx="1" presStyleCnt="3">
        <dgm:presLayoutVars>
          <dgm:bulletEnabled val="1"/>
        </dgm:presLayoutVars>
      </dgm:prSet>
      <dgm:spPr/>
    </dgm:pt>
    <dgm:pt modelId="{B1D295EC-B047-4078-A081-23FA058DEC02}" type="pres">
      <dgm:prSet presAssocID="{15B8474B-5A9B-46F4-A2DB-2CFF815DE329}" presName="sp" presStyleCnt="0"/>
      <dgm:spPr/>
    </dgm:pt>
    <dgm:pt modelId="{A93B4FE9-69F4-444C-9DA4-D3E7DE6A485B}" type="pres">
      <dgm:prSet presAssocID="{9869607C-3870-4821-8622-397185E967EA}" presName="composite" presStyleCnt="0"/>
      <dgm:spPr/>
    </dgm:pt>
    <dgm:pt modelId="{F769E1DF-B060-4FD1-AAEF-07CCC0A048B3}" type="pres">
      <dgm:prSet presAssocID="{9869607C-3870-4821-8622-397185E967EA}" presName="parentText" presStyleLbl="alignNode1" presStyleIdx="2" presStyleCnt="3">
        <dgm:presLayoutVars>
          <dgm:chMax val="1"/>
          <dgm:bulletEnabled val="1"/>
        </dgm:presLayoutVars>
      </dgm:prSet>
      <dgm:spPr/>
    </dgm:pt>
    <dgm:pt modelId="{45D45773-98F9-4554-8B14-61E202C6B0D2}" type="pres">
      <dgm:prSet presAssocID="{9869607C-3870-4821-8622-397185E967EA}" presName="descendantText" presStyleLbl="alignAcc1" presStyleIdx="2" presStyleCnt="3">
        <dgm:presLayoutVars>
          <dgm:bulletEnabled val="1"/>
        </dgm:presLayoutVars>
      </dgm:prSet>
      <dgm:spPr/>
    </dgm:pt>
  </dgm:ptLst>
  <dgm:cxnLst>
    <dgm:cxn modelId="{31551115-F15C-4AD8-ADF8-B60430278CE6}" srcId="{8A12851A-FA17-4920-9B4D-DC7741EDAFCB}" destId="{5EB06567-A1E0-45A2-8D87-8083AF3727A8}" srcOrd="1" destOrd="0" parTransId="{50E8C78F-18CA-43A4-BB3D-C54F4DC59427}" sibTransId="{F7DC835B-1F09-4282-B9CE-8A2FAEB98025}"/>
    <dgm:cxn modelId="{94CADE2F-B143-4691-B2EB-E755329E3E32}" type="presOf" srcId="{5F698235-8F48-43C4-B3F1-9D9AFADC6A92}" destId="{065371DB-5FAD-4118-A59F-A300A70F5981}" srcOrd="0" destOrd="0" presId="urn:microsoft.com/office/officeart/2005/8/layout/chevron2"/>
    <dgm:cxn modelId="{828FD532-9B3F-402C-9425-C9756964956F}" srcId="{01B901AC-DE59-4662-B522-EC4E3737A73D}" destId="{5F698235-8F48-43C4-B3F1-9D9AFADC6A92}" srcOrd="0" destOrd="0" parTransId="{9FF19F2C-3380-4302-91CB-E82B815D17C0}" sibTransId="{C5F7AF60-E40A-4EC6-8FBB-5E92CC6B0071}"/>
    <dgm:cxn modelId="{FE57E633-2DCB-423F-9347-9ED32DCB9A15}" type="presOf" srcId="{FF863B2E-47F5-400A-A1BB-A52EBFAC60D3}" destId="{065371DB-5FAD-4118-A59F-A300A70F5981}" srcOrd="0" destOrd="1" presId="urn:microsoft.com/office/officeart/2005/8/layout/chevron2"/>
    <dgm:cxn modelId="{51AB683A-BC3C-4882-B94A-16ADC8A4379F}" srcId="{9869607C-3870-4821-8622-397185E967EA}" destId="{9D9833EE-68A3-4082-9432-FCF5FA875739}" srcOrd="0" destOrd="0" parTransId="{392898DD-892C-4770-AA43-949C1AC6178F}" sibTransId="{46B0DC1C-907C-47D0-9A10-600AF0B19206}"/>
    <dgm:cxn modelId="{708F015D-7BBF-452B-84A9-7BB2AE2E217B}" srcId="{9869607C-3870-4821-8622-397185E967EA}" destId="{4E1A4F93-781E-4247-A09E-C73315C7DD99}" srcOrd="1" destOrd="0" parTransId="{47C9DAE7-97B5-4F99-91D0-A4EEF288C701}" sibTransId="{DC97732B-DA62-4CF3-800E-FF4667933AA0}"/>
    <dgm:cxn modelId="{8B706A5E-DA46-4651-9FAE-8BC73046CB9F}" srcId="{01B901AC-DE59-4662-B522-EC4E3737A73D}" destId="{FF863B2E-47F5-400A-A1BB-A52EBFAC60D3}" srcOrd="1" destOrd="0" parTransId="{4DCD3AD1-F644-44DB-8EE5-F9B35F2439D6}" sibTransId="{C5EC95F0-9DB5-47F3-808F-E3BE57157E12}"/>
    <dgm:cxn modelId="{9916A059-1C21-4F29-BEDC-7808C78B1012}" type="presOf" srcId="{01B901AC-DE59-4662-B522-EC4E3737A73D}" destId="{1C6AF827-CC7D-4BCD-9C54-ED6332646132}" srcOrd="0" destOrd="0" presId="urn:microsoft.com/office/officeart/2005/8/layout/chevron2"/>
    <dgm:cxn modelId="{9AA13D83-04CE-45CD-855E-811EE995B682}" type="presOf" srcId="{8A12851A-FA17-4920-9B4D-DC7741EDAFCB}" destId="{B2F60E9B-11EE-4531-9E67-AFF2B87CEE03}" srcOrd="0" destOrd="0" presId="urn:microsoft.com/office/officeart/2005/8/layout/chevron2"/>
    <dgm:cxn modelId="{6EC75F87-7E24-4E75-88AB-97AF317D276E}" type="presOf" srcId="{5EB06567-A1E0-45A2-8D87-8083AF3727A8}" destId="{F6809C4B-24F8-4283-9EEC-2D20F5EC77F8}" srcOrd="0" destOrd="1" presId="urn:microsoft.com/office/officeart/2005/8/layout/chevron2"/>
    <dgm:cxn modelId="{A6A0DF8B-4737-4E2C-B6A5-FCF7A8BE67E8}" type="presOf" srcId="{9869607C-3870-4821-8622-397185E967EA}" destId="{F769E1DF-B060-4FD1-AAEF-07CCC0A048B3}" srcOrd="0" destOrd="0" presId="urn:microsoft.com/office/officeart/2005/8/layout/chevron2"/>
    <dgm:cxn modelId="{AA676AA3-B0DA-468F-8276-19200B5E00A8}" srcId="{09665289-805A-4A7F-95C4-B6935988AEFD}" destId="{8A12851A-FA17-4920-9B4D-DC7741EDAFCB}" srcOrd="0" destOrd="0" parTransId="{8885782F-07BB-4ED1-A65E-1E5474C4738F}" sibTransId="{C74E4DC2-A8AC-4AFB-96F7-E45566576E48}"/>
    <dgm:cxn modelId="{394A8DA5-767C-45F7-8E06-C9F1850E9E06}" type="presOf" srcId="{FA049313-FCC8-4AD5-87FF-196FAF8F12DA}" destId="{F6809C4B-24F8-4283-9EEC-2D20F5EC77F8}" srcOrd="0" destOrd="0" presId="urn:microsoft.com/office/officeart/2005/8/layout/chevron2"/>
    <dgm:cxn modelId="{CFB02EA9-15D8-4FFB-9BD6-4CECA4825624}" type="presOf" srcId="{09665289-805A-4A7F-95C4-B6935988AEFD}" destId="{ADDB31D4-056E-4E2D-BF1C-DFCD815E972F}" srcOrd="0" destOrd="0" presId="urn:microsoft.com/office/officeart/2005/8/layout/chevron2"/>
    <dgm:cxn modelId="{FEA443C5-1F9A-4652-B74B-D77BA67C7996}" type="presOf" srcId="{9D9833EE-68A3-4082-9432-FCF5FA875739}" destId="{45D45773-98F9-4554-8B14-61E202C6B0D2}" srcOrd="0" destOrd="0" presId="urn:microsoft.com/office/officeart/2005/8/layout/chevron2"/>
    <dgm:cxn modelId="{B5E0F5D0-94BD-4B35-B8F7-F13ED9A85967}" srcId="{09665289-805A-4A7F-95C4-B6935988AEFD}" destId="{01B901AC-DE59-4662-B522-EC4E3737A73D}" srcOrd="1" destOrd="0" parTransId="{C7249BD6-1F29-438D-988D-DEF39BC4F57A}" sibTransId="{15B8474B-5A9B-46F4-A2DB-2CFF815DE329}"/>
    <dgm:cxn modelId="{007B4DDD-25FE-4409-893A-9612A8AAAEDC}" srcId="{09665289-805A-4A7F-95C4-B6935988AEFD}" destId="{9869607C-3870-4821-8622-397185E967EA}" srcOrd="2" destOrd="0" parTransId="{09584244-7EB2-440F-9577-2603564452D2}" sibTransId="{0377A3DA-6701-4194-AC21-8B428C18CB5A}"/>
    <dgm:cxn modelId="{E84B18DE-88E5-4D55-8364-4824EF0797FD}" srcId="{8A12851A-FA17-4920-9B4D-DC7741EDAFCB}" destId="{FA049313-FCC8-4AD5-87FF-196FAF8F12DA}" srcOrd="0" destOrd="0" parTransId="{29203363-7DEC-4A56-8BBD-720A7A403F79}" sibTransId="{6130E6F3-6BC6-4D01-97ED-4F4080A6A0FF}"/>
    <dgm:cxn modelId="{D402F8F0-B82C-4CDC-9728-EE076AB6CCFD}" type="presOf" srcId="{4E1A4F93-781E-4247-A09E-C73315C7DD99}" destId="{45D45773-98F9-4554-8B14-61E202C6B0D2}" srcOrd="0" destOrd="1" presId="urn:microsoft.com/office/officeart/2005/8/layout/chevron2"/>
    <dgm:cxn modelId="{AAA2106E-5B61-4EB0-9FA9-E81DED10B77A}" type="presParOf" srcId="{ADDB31D4-056E-4E2D-BF1C-DFCD815E972F}" destId="{7430B091-255E-40B3-93B1-AD5DE81DA235}" srcOrd="0" destOrd="0" presId="urn:microsoft.com/office/officeart/2005/8/layout/chevron2"/>
    <dgm:cxn modelId="{876B68CA-4094-405E-95C4-95099CE9F785}" type="presParOf" srcId="{7430B091-255E-40B3-93B1-AD5DE81DA235}" destId="{B2F60E9B-11EE-4531-9E67-AFF2B87CEE03}" srcOrd="0" destOrd="0" presId="urn:microsoft.com/office/officeart/2005/8/layout/chevron2"/>
    <dgm:cxn modelId="{34EE88BF-BD74-4802-8BFD-32AE20D6B23D}" type="presParOf" srcId="{7430B091-255E-40B3-93B1-AD5DE81DA235}" destId="{F6809C4B-24F8-4283-9EEC-2D20F5EC77F8}" srcOrd="1" destOrd="0" presId="urn:microsoft.com/office/officeart/2005/8/layout/chevron2"/>
    <dgm:cxn modelId="{7D6410F7-BA02-4ABD-AA72-B86EF8F04435}" type="presParOf" srcId="{ADDB31D4-056E-4E2D-BF1C-DFCD815E972F}" destId="{4058699A-A544-4E2C-AA84-62C600D9107E}" srcOrd="1" destOrd="0" presId="urn:microsoft.com/office/officeart/2005/8/layout/chevron2"/>
    <dgm:cxn modelId="{C2D900A8-87ED-4202-9E03-94E10E51A14A}" type="presParOf" srcId="{ADDB31D4-056E-4E2D-BF1C-DFCD815E972F}" destId="{DE5849A1-625D-4AC8-B364-4DB4E7707D0F}" srcOrd="2" destOrd="0" presId="urn:microsoft.com/office/officeart/2005/8/layout/chevron2"/>
    <dgm:cxn modelId="{B9BEB1EF-7719-4B54-B79E-1D2F418EEA7D}" type="presParOf" srcId="{DE5849A1-625D-4AC8-B364-4DB4E7707D0F}" destId="{1C6AF827-CC7D-4BCD-9C54-ED6332646132}" srcOrd="0" destOrd="0" presId="urn:microsoft.com/office/officeart/2005/8/layout/chevron2"/>
    <dgm:cxn modelId="{118EB3E6-0C7E-4F72-BE39-C93B75AC9E07}" type="presParOf" srcId="{DE5849A1-625D-4AC8-B364-4DB4E7707D0F}" destId="{065371DB-5FAD-4118-A59F-A300A70F5981}" srcOrd="1" destOrd="0" presId="urn:microsoft.com/office/officeart/2005/8/layout/chevron2"/>
    <dgm:cxn modelId="{A347C1A2-1B53-4437-B273-4146A41C9C17}" type="presParOf" srcId="{ADDB31D4-056E-4E2D-BF1C-DFCD815E972F}" destId="{B1D295EC-B047-4078-A081-23FA058DEC02}" srcOrd="3" destOrd="0" presId="urn:microsoft.com/office/officeart/2005/8/layout/chevron2"/>
    <dgm:cxn modelId="{8CC36F15-913D-44B5-80C5-F1135D446A48}" type="presParOf" srcId="{ADDB31D4-056E-4E2D-BF1C-DFCD815E972F}" destId="{A93B4FE9-69F4-444C-9DA4-D3E7DE6A485B}" srcOrd="4" destOrd="0" presId="urn:microsoft.com/office/officeart/2005/8/layout/chevron2"/>
    <dgm:cxn modelId="{1F73204A-002B-4201-BCCA-297721A512F5}" type="presParOf" srcId="{A93B4FE9-69F4-444C-9DA4-D3E7DE6A485B}" destId="{F769E1DF-B060-4FD1-AAEF-07CCC0A048B3}" srcOrd="0" destOrd="0" presId="urn:microsoft.com/office/officeart/2005/8/layout/chevron2"/>
    <dgm:cxn modelId="{0395324B-3B03-478B-99B9-FB0ECB006884}" type="presParOf" srcId="{A93B4FE9-69F4-444C-9DA4-D3E7DE6A485B}" destId="{45D45773-98F9-4554-8B14-61E202C6B0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3FB8F-97EF-44F5-820B-2F9F433F083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562E94CA-F02E-428F-914A-2A28FAB65A4C}">
      <dgm:prSet phldrT="[Tekst]" custT="1"/>
      <dgm:spPr/>
      <dgm:t>
        <a:bodyPr/>
        <a:lstStyle/>
        <a:p>
          <a:r>
            <a:rPr lang="pl-PL" sz="1000" b="1">
              <a:latin typeface="Segoe UI" panose="020B0502040204020203" pitchFamily="34" charset="0"/>
              <a:cs typeface="Segoe UI" panose="020B0502040204020203" pitchFamily="34" charset="0"/>
            </a:rPr>
            <a:t>Program „Czyste Powietrze”</a:t>
          </a:r>
        </a:p>
      </dgm:t>
    </dgm:pt>
    <dgm:pt modelId="{35791500-E11E-47A3-B6C0-9B33AB8FFAE0}" type="parTrans" cxnId="{91165231-EE4E-4B70-A55C-8BB8179C53FE}">
      <dgm:prSet/>
      <dgm:spPr/>
      <dgm:t>
        <a:bodyPr/>
        <a:lstStyle/>
        <a:p>
          <a:endParaRPr lang="pl-PL">
            <a:latin typeface="Segoe UI" panose="020B0502040204020203" pitchFamily="34" charset="0"/>
            <a:cs typeface="Segoe UI" panose="020B0502040204020203" pitchFamily="34" charset="0"/>
          </a:endParaRPr>
        </a:p>
      </dgm:t>
    </dgm:pt>
    <dgm:pt modelId="{CE903814-11DA-4196-858A-E12B38C3B9F9}" type="sibTrans" cxnId="{91165231-EE4E-4B70-A55C-8BB8179C53FE}">
      <dgm:prSet/>
      <dgm:spPr/>
      <dgm:t>
        <a:bodyPr/>
        <a:lstStyle/>
        <a:p>
          <a:endParaRPr lang="pl-PL">
            <a:latin typeface="Segoe UI" panose="020B0502040204020203" pitchFamily="34" charset="0"/>
            <a:cs typeface="Segoe UI" panose="020B0502040204020203" pitchFamily="34" charset="0"/>
          </a:endParaRPr>
        </a:p>
      </dgm:t>
    </dgm:pt>
    <dgm:pt modelId="{9D51CB57-2BFF-4910-947C-B4F66C0CB5EF}">
      <dgm:prSet custT="1"/>
      <dgm:spPr/>
      <dgm:t>
        <a:bodyPr/>
        <a:lstStyle/>
        <a:p>
          <a:r>
            <a:rPr lang="pl-PL" sz="1000" b="1" dirty="0">
              <a:latin typeface="Segoe UI" panose="020B0502040204020203" pitchFamily="34" charset="0"/>
              <a:cs typeface="Segoe UI" panose="020B0502040204020203" pitchFamily="34" charset="0"/>
            </a:rPr>
            <a:t>Program Budownictwa Socjalnego i Komunalnego</a:t>
          </a:r>
        </a:p>
      </dgm:t>
    </dgm:pt>
    <dgm:pt modelId="{EEAEFC2F-4C41-4A26-83C0-E3C47F20CFC9}" type="parTrans" cxnId="{7EA90764-90B9-4440-A694-221553984C38}">
      <dgm:prSet/>
      <dgm:spPr/>
      <dgm:t>
        <a:bodyPr/>
        <a:lstStyle/>
        <a:p>
          <a:endParaRPr lang="pl-PL">
            <a:latin typeface="Segoe UI" panose="020B0502040204020203" pitchFamily="34" charset="0"/>
            <a:cs typeface="Segoe UI" panose="020B0502040204020203" pitchFamily="34" charset="0"/>
          </a:endParaRPr>
        </a:p>
      </dgm:t>
    </dgm:pt>
    <dgm:pt modelId="{65D7F57A-972C-4B57-A3DB-83989BE96EFE}" type="sibTrans" cxnId="{7EA90764-90B9-4440-A694-221553984C38}">
      <dgm:prSet/>
      <dgm:spPr/>
      <dgm:t>
        <a:bodyPr/>
        <a:lstStyle/>
        <a:p>
          <a:endParaRPr lang="pl-PL">
            <a:latin typeface="Segoe UI" panose="020B0502040204020203" pitchFamily="34" charset="0"/>
            <a:cs typeface="Segoe UI" panose="020B0502040204020203" pitchFamily="34" charset="0"/>
          </a:endParaRPr>
        </a:p>
      </dgm:t>
    </dgm:pt>
    <dgm:pt modelId="{82B56849-8A21-42DE-9C91-50B8B22053CD}">
      <dgm:prSet custT="1"/>
      <dgm:spPr/>
      <dgm:t>
        <a:bodyPr/>
        <a:lstStyle/>
        <a:p>
          <a:r>
            <a:rPr lang="pl-PL" sz="1000" b="1" dirty="0">
              <a:latin typeface="Segoe UI" panose="020B0502040204020203" pitchFamily="34" charset="0"/>
              <a:cs typeface="Segoe UI" panose="020B0502040204020203" pitchFamily="34" charset="0"/>
            </a:rPr>
            <a:t>Program Mieszkalnictwa Wspomaganego i Treningowego</a:t>
          </a:r>
        </a:p>
      </dgm:t>
    </dgm:pt>
    <dgm:pt modelId="{1BB3C4A0-207C-49D0-AA31-FE0B8483CD03}" type="parTrans" cxnId="{FC66C9D1-FE25-4984-8920-C0DE4C70A2AF}">
      <dgm:prSet/>
      <dgm:spPr/>
      <dgm:t>
        <a:bodyPr/>
        <a:lstStyle/>
        <a:p>
          <a:endParaRPr lang="pl-PL">
            <a:latin typeface="Segoe UI" panose="020B0502040204020203" pitchFamily="34" charset="0"/>
            <a:cs typeface="Segoe UI" panose="020B0502040204020203" pitchFamily="34" charset="0"/>
          </a:endParaRPr>
        </a:p>
      </dgm:t>
    </dgm:pt>
    <dgm:pt modelId="{1065B742-B887-4ADB-B2E9-ABFE93B8D91E}" type="sibTrans" cxnId="{FC66C9D1-FE25-4984-8920-C0DE4C70A2AF}">
      <dgm:prSet/>
      <dgm:spPr/>
      <dgm:t>
        <a:bodyPr/>
        <a:lstStyle/>
        <a:p>
          <a:endParaRPr lang="pl-PL">
            <a:latin typeface="Segoe UI" panose="020B0502040204020203" pitchFamily="34" charset="0"/>
            <a:cs typeface="Segoe UI" panose="020B0502040204020203" pitchFamily="34" charset="0"/>
          </a:endParaRPr>
        </a:p>
      </dgm:t>
    </dgm:pt>
    <dgm:pt modelId="{CA692410-79B0-4DA4-82F5-0AA798DFD1D8}">
      <dgm:prSet custT="1"/>
      <dgm:spPr/>
      <dgm:t>
        <a:bodyPr/>
        <a:lstStyle/>
        <a:p>
          <a:r>
            <a:rPr lang="pl-PL" sz="1000" b="1" dirty="0">
              <a:latin typeface="Segoe UI" panose="020B0502040204020203" pitchFamily="34" charset="0"/>
              <a:cs typeface="Segoe UI" panose="020B0502040204020203" pitchFamily="34" charset="0"/>
            </a:rPr>
            <a:t>Program „Szkolenia dla pracowników OPS w zakresie oferty dla ubogich energetycznie”</a:t>
          </a:r>
        </a:p>
      </dgm:t>
    </dgm:pt>
    <dgm:pt modelId="{ABE3BF51-1647-4D33-92E2-1F451890001D}" type="parTrans" cxnId="{38EF1779-267D-4686-BCF1-80A0D0F682B0}">
      <dgm:prSet/>
      <dgm:spPr/>
      <dgm:t>
        <a:bodyPr/>
        <a:lstStyle/>
        <a:p>
          <a:endParaRPr lang="pl-PL">
            <a:latin typeface="Segoe UI" panose="020B0502040204020203" pitchFamily="34" charset="0"/>
            <a:cs typeface="Segoe UI" panose="020B0502040204020203" pitchFamily="34" charset="0"/>
          </a:endParaRPr>
        </a:p>
      </dgm:t>
    </dgm:pt>
    <dgm:pt modelId="{A5D08D6C-0190-47FF-8ED7-6534DCF19246}" type="sibTrans" cxnId="{38EF1779-267D-4686-BCF1-80A0D0F682B0}">
      <dgm:prSet/>
      <dgm:spPr/>
      <dgm:t>
        <a:bodyPr/>
        <a:lstStyle/>
        <a:p>
          <a:endParaRPr lang="pl-PL">
            <a:latin typeface="Segoe UI" panose="020B0502040204020203" pitchFamily="34" charset="0"/>
            <a:cs typeface="Segoe UI" panose="020B0502040204020203" pitchFamily="34" charset="0"/>
          </a:endParaRPr>
        </a:p>
      </dgm:t>
    </dgm:pt>
    <dgm:pt modelId="{B4133A4D-EAE7-47B4-A146-64353997B374}">
      <dgm:prSet custT="1"/>
      <dgm:spPr/>
      <dgm:t>
        <a:bodyPr/>
        <a:lstStyle/>
        <a:p>
          <a:r>
            <a:rPr lang="pl-PL" sz="1000" b="1" dirty="0">
              <a:latin typeface="Segoe UI" panose="020B0502040204020203" pitchFamily="34" charset="0"/>
              <a:cs typeface="Segoe UI" panose="020B0502040204020203" pitchFamily="34" charset="0"/>
            </a:rPr>
            <a:t>(</a:t>
          </a:r>
          <a:r>
            <a:rPr lang="pl-PL" sz="1000" b="1" dirty="0" err="1">
              <a:latin typeface="Segoe UI" panose="020B0502040204020203" pitchFamily="34" charset="0"/>
              <a:cs typeface="Segoe UI" panose="020B0502040204020203" pitchFamily="34" charset="0"/>
            </a:rPr>
            <a:t>regio</a:t>
          </a:r>
          <a:r>
            <a:rPr lang="pl-PL" sz="1000" b="1" dirty="0">
              <a:latin typeface="Segoe UI" panose="020B0502040204020203" pitchFamily="34" charset="0"/>
              <a:cs typeface="Segoe UI" panose="020B0502040204020203" pitchFamily="34" charset="0"/>
            </a:rPr>
            <a:t>) Wspieranie renowacji budynków</a:t>
          </a:r>
        </a:p>
      </dgm:t>
    </dgm:pt>
    <dgm:pt modelId="{C5445096-ACD4-48CE-8821-92EE896467E5}" type="parTrans" cxnId="{E59FAF48-A6E5-4D35-9F36-B86A8DB50F4A}">
      <dgm:prSet/>
      <dgm:spPr/>
      <dgm:t>
        <a:bodyPr/>
        <a:lstStyle/>
        <a:p>
          <a:endParaRPr lang="pl-PL">
            <a:latin typeface="Segoe UI" panose="020B0502040204020203" pitchFamily="34" charset="0"/>
            <a:cs typeface="Segoe UI" panose="020B0502040204020203" pitchFamily="34" charset="0"/>
          </a:endParaRPr>
        </a:p>
      </dgm:t>
    </dgm:pt>
    <dgm:pt modelId="{5773EC74-0122-4CE4-AFFF-92DB1A49835D}" type="sibTrans" cxnId="{E59FAF48-A6E5-4D35-9F36-B86A8DB50F4A}">
      <dgm:prSet/>
      <dgm:spPr/>
      <dgm:t>
        <a:bodyPr/>
        <a:lstStyle/>
        <a:p>
          <a:endParaRPr lang="pl-PL">
            <a:latin typeface="Segoe UI" panose="020B0502040204020203" pitchFamily="34" charset="0"/>
            <a:cs typeface="Segoe UI" panose="020B0502040204020203" pitchFamily="34" charset="0"/>
          </a:endParaRPr>
        </a:p>
      </dgm:t>
    </dgm:pt>
    <dgm:pt modelId="{AA134095-15B7-42BB-9834-C835DE33D700}">
      <dgm:prSet custT="1"/>
      <dgm:spPr/>
      <dgm:t>
        <a:bodyPr/>
        <a:lstStyle/>
        <a:p>
          <a:r>
            <a:rPr lang="pl-PL" sz="1000" b="1" dirty="0">
              <a:latin typeface="Segoe UI" panose="020B0502040204020203" pitchFamily="34" charset="0"/>
              <a:cs typeface="Segoe UI" panose="020B0502040204020203" pitchFamily="34" charset="0"/>
            </a:rPr>
            <a:t>Program Pilotażowy – Społeczności energetyczne</a:t>
          </a:r>
        </a:p>
      </dgm:t>
    </dgm:pt>
    <dgm:pt modelId="{B6740A1F-20F8-4702-8DD5-7A49B443D86B}" type="parTrans" cxnId="{1F088CFE-51A3-49D0-A975-E764F84FD770}">
      <dgm:prSet/>
      <dgm:spPr/>
      <dgm:t>
        <a:bodyPr/>
        <a:lstStyle/>
        <a:p>
          <a:endParaRPr lang="pl-PL">
            <a:latin typeface="Segoe UI" panose="020B0502040204020203" pitchFamily="34" charset="0"/>
            <a:cs typeface="Segoe UI" panose="020B0502040204020203" pitchFamily="34" charset="0"/>
          </a:endParaRPr>
        </a:p>
      </dgm:t>
    </dgm:pt>
    <dgm:pt modelId="{9F1159B9-8933-4110-B2E8-B65EF18B6773}" type="sibTrans" cxnId="{1F088CFE-51A3-49D0-A975-E764F84FD770}">
      <dgm:prSet/>
      <dgm:spPr/>
      <dgm:t>
        <a:bodyPr/>
        <a:lstStyle/>
        <a:p>
          <a:endParaRPr lang="pl-PL">
            <a:latin typeface="Segoe UI" panose="020B0502040204020203" pitchFamily="34" charset="0"/>
            <a:cs typeface="Segoe UI" panose="020B0502040204020203" pitchFamily="34" charset="0"/>
          </a:endParaRPr>
        </a:p>
      </dgm:t>
    </dgm:pt>
    <dgm:pt modelId="{B7078FD0-33BC-44ED-A056-C01FB6679F2A}">
      <dgm:prSet custT="1"/>
      <dgm:spPr/>
      <dgm:t>
        <a:bodyPr/>
        <a:lstStyle/>
        <a:p>
          <a:r>
            <a:rPr lang="pl-PL" sz="1000" b="1" dirty="0">
              <a:latin typeface="Segoe UI" panose="020B0502040204020203" pitchFamily="34" charset="0"/>
              <a:cs typeface="Segoe UI" panose="020B0502040204020203" pitchFamily="34" charset="0"/>
            </a:rPr>
            <a:t>Program Wsparcia Mikroprzedsiębiorstw – efektywność energetyczna budynków</a:t>
          </a:r>
        </a:p>
      </dgm:t>
    </dgm:pt>
    <dgm:pt modelId="{29086296-EB76-49EF-BA32-A54C779BBD58}" type="parTrans" cxnId="{4BAFB47E-CB31-4EB2-9301-15EAC1EB1ED3}">
      <dgm:prSet/>
      <dgm:spPr/>
      <dgm:t>
        <a:bodyPr/>
        <a:lstStyle/>
        <a:p>
          <a:endParaRPr lang="pl-PL">
            <a:latin typeface="Segoe UI" panose="020B0502040204020203" pitchFamily="34" charset="0"/>
            <a:cs typeface="Segoe UI" panose="020B0502040204020203" pitchFamily="34" charset="0"/>
          </a:endParaRPr>
        </a:p>
      </dgm:t>
    </dgm:pt>
    <dgm:pt modelId="{1D0E337A-BE58-4BDB-8CC3-5700EA2A0615}" type="sibTrans" cxnId="{4BAFB47E-CB31-4EB2-9301-15EAC1EB1ED3}">
      <dgm:prSet/>
      <dgm:spPr/>
      <dgm:t>
        <a:bodyPr/>
        <a:lstStyle/>
        <a:p>
          <a:endParaRPr lang="pl-PL">
            <a:latin typeface="Segoe UI" panose="020B0502040204020203" pitchFamily="34" charset="0"/>
            <a:cs typeface="Segoe UI" panose="020B0502040204020203" pitchFamily="34" charset="0"/>
          </a:endParaRPr>
        </a:p>
      </dgm:t>
    </dgm:pt>
    <dgm:pt modelId="{38CC27A7-A3CF-4CF9-AC9E-B4FE6395594F}">
      <dgm:prSet custT="1"/>
      <dgm:spPr>
        <a:solidFill>
          <a:schemeClr val="accent2"/>
        </a:solidFill>
      </dgm:spPr>
      <dgm:t>
        <a:bodyPr/>
        <a:lstStyle/>
        <a:p>
          <a:r>
            <a:rPr lang="pl-PL" sz="1000" b="1" dirty="0">
              <a:latin typeface="Segoe UI" panose="020B0502040204020203" pitchFamily="34" charset="0"/>
              <a:cs typeface="Segoe UI" panose="020B0502040204020203" pitchFamily="34" charset="0"/>
            </a:rPr>
            <a:t>Zakup taboru autobusowego</a:t>
          </a:r>
        </a:p>
      </dgm:t>
    </dgm:pt>
    <dgm:pt modelId="{5D299581-1E25-4ABB-A53D-A1C37B59C722}" type="parTrans" cxnId="{D87772E6-5307-4F12-BED7-72D2AD96739D}">
      <dgm:prSet/>
      <dgm:spPr/>
      <dgm:t>
        <a:bodyPr/>
        <a:lstStyle/>
        <a:p>
          <a:endParaRPr lang="pl-PL">
            <a:latin typeface="Segoe UI" panose="020B0502040204020203" pitchFamily="34" charset="0"/>
            <a:cs typeface="Segoe UI" panose="020B0502040204020203" pitchFamily="34" charset="0"/>
          </a:endParaRPr>
        </a:p>
      </dgm:t>
    </dgm:pt>
    <dgm:pt modelId="{12C66B29-B3D1-43A5-8CAC-B0E919DCEB24}" type="sibTrans" cxnId="{D87772E6-5307-4F12-BED7-72D2AD96739D}">
      <dgm:prSet/>
      <dgm:spPr/>
      <dgm:t>
        <a:bodyPr/>
        <a:lstStyle/>
        <a:p>
          <a:endParaRPr lang="pl-PL">
            <a:latin typeface="Segoe UI" panose="020B0502040204020203" pitchFamily="34" charset="0"/>
            <a:cs typeface="Segoe UI" panose="020B0502040204020203" pitchFamily="34" charset="0"/>
          </a:endParaRPr>
        </a:p>
      </dgm:t>
    </dgm:pt>
    <dgm:pt modelId="{EE1CCB01-CF56-48DD-94C7-276CF88928FD}">
      <dgm:prSet custT="1"/>
      <dgm:spPr>
        <a:solidFill>
          <a:schemeClr val="accent2"/>
        </a:solidFill>
      </dgm:spPr>
      <dgm:t>
        <a:bodyPr/>
        <a:lstStyle/>
        <a:p>
          <a:r>
            <a:rPr lang="pl-PL" sz="1000" b="1" dirty="0">
              <a:latin typeface="Segoe UI" panose="020B0502040204020203" pitchFamily="34" charset="0"/>
              <a:cs typeface="Segoe UI" panose="020B0502040204020203" pitchFamily="34" charset="0"/>
            </a:rPr>
            <a:t>Zakup taboru kolejowego</a:t>
          </a:r>
        </a:p>
      </dgm:t>
    </dgm:pt>
    <dgm:pt modelId="{CBD53ADF-A3D3-46CA-BCD1-077DC1AE441D}" type="parTrans" cxnId="{9E94AC98-E788-423C-BBF0-8A0DFF270B21}">
      <dgm:prSet/>
      <dgm:spPr/>
      <dgm:t>
        <a:bodyPr/>
        <a:lstStyle/>
        <a:p>
          <a:endParaRPr lang="pl-PL">
            <a:latin typeface="Segoe UI" panose="020B0502040204020203" pitchFamily="34" charset="0"/>
            <a:cs typeface="Segoe UI" panose="020B0502040204020203" pitchFamily="34" charset="0"/>
          </a:endParaRPr>
        </a:p>
      </dgm:t>
    </dgm:pt>
    <dgm:pt modelId="{DD316DE2-AD2A-4017-A887-2EE8E1808E72}" type="sibTrans" cxnId="{9E94AC98-E788-423C-BBF0-8A0DFF270B21}">
      <dgm:prSet/>
      <dgm:spPr/>
      <dgm:t>
        <a:bodyPr/>
        <a:lstStyle/>
        <a:p>
          <a:endParaRPr lang="pl-PL">
            <a:latin typeface="Segoe UI" panose="020B0502040204020203" pitchFamily="34" charset="0"/>
            <a:cs typeface="Segoe UI" panose="020B0502040204020203" pitchFamily="34" charset="0"/>
          </a:endParaRPr>
        </a:p>
      </dgm:t>
    </dgm:pt>
    <dgm:pt modelId="{3840CC7D-3C93-4C7B-8B4E-A513769C994C}">
      <dgm:prSet custT="1"/>
      <dgm:spPr>
        <a:solidFill>
          <a:schemeClr val="accent2"/>
        </a:solidFill>
      </dgm:spPr>
      <dgm:t>
        <a:bodyPr/>
        <a:lstStyle/>
        <a:p>
          <a:r>
            <a:rPr lang="pl-PL" sz="1000" b="1" dirty="0">
              <a:latin typeface="Segoe UI" panose="020B0502040204020203" pitchFamily="34" charset="0"/>
              <a:cs typeface="Segoe UI" panose="020B0502040204020203" pitchFamily="34" charset="0"/>
            </a:rPr>
            <a:t>Inwestycje w budowę, przebudowy przystanków i stacji kolejowych wraz z budową parkingów</a:t>
          </a:r>
        </a:p>
      </dgm:t>
    </dgm:pt>
    <dgm:pt modelId="{F0435B79-C4AF-4DCC-9F9F-DCA35F3B8025}" type="parTrans" cxnId="{1D6CCE16-5196-4BD0-8A06-603E49AD3037}">
      <dgm:prSet/>
      <dgm:spPr/>
      <dgm:t>
        <a:bodyPr/>
        <a:lstStyle/>
        <a:p>
          <a:endParaRPr lang="pl-PL">
            <a:latin typeface="Segoe UI" panose="020B0502040204020203" pitchFamily="34" charset="0"/>
            <a:cs typeface="Segoe UI" panose="020B0502040204020203" pitchFamily="34" charset="0"/>
          </a:endParaRPr>
        </a:p>
      </dgm:t>
    </dgm:pt>
    <dgm:pt modelId="{7280BE81-F55A-40DE-AF08-7CBD83265E85}" type="sibTrans" cxnId="{1D6CCE16-5196-4BD0-8A06-603E49AD3037}">
      <dgm:prSet/>
      <dgm:spPr/>
      <dgm:t>
        <a:bodyPr/>
        <a:lstStyle/>
        <a:p>
          <a:endParaRPr lang="pl-PL">
            <a:latin typeface="Segoe UI" panose="020B0502040204020203" pitchFamily="34" charset="0"/>
            <a:cs typeface="Segoe UI" panose="020B0502040204020203" pitchFamily="34" charset="0"/>
          </a:endParaRPr>
        </a:p>
      </dgm:t>
    </dgm:pt>
    <dgm:pt modelId="{EB4F500A-65C6-4329-A041-FAB1176078AD}">
      <dgm:prSet custT="1"/>
      <dgm:spPr>
        <a:solidFill>
          <a:schemeClr val="accent2"/>
        </a:solidFill>
      </dgm:spPr>
      <dgm:t>
        <a:bodyPr/>
        <a:lstStyle/>
        <a:p>
          <a:r>
            <a:rPr lang="pl-PL" sz="1000" b="1" dirty="0">
              <a:latin typeface="Segoe UI" panose="020B0502040204020203" pitchFamily="34" charset="0"/>
              <a:cs typeface="Segoe UI" panose="020B0502040204020203" pitchFamily="34" charset="0"/>
            </a:rPr>
            <a:t>Środki dla JST na organizację publicznego transportu kolejowego</a:t>
          </a:r>
        </a:p>
      </dgm:t>
    </dgm:pt>
    <dgm:pt modelId="{1534DF7D-5D46-4E6D-86FC-FAD7452600A6}" type="parTrans" cxnId="{DC9932E1-B2C8-4442-9C85-7D090B8F1C57}">
      <dgm:prSet/>
      <dgm:spPr/>
      <dgm:t>
        <a:bodyPr/>
        <a:lstStyle/>
        <a:p>
          <a:endParaRPr lang="pl-PL">
            <a:latin typeface="Segoe UI" panose="020B0502040204020203" pitchFamily="34" charset="0"/>
            <a:cs typeface="Segoe UI" panose="020B0502040204020203" pitchFamily="34" charset="0"/>
          </a:endParaRPr>
        </a:p>
      </dgm:t>
    </dgm:pt>
    <dgm:pt modelId="{DC2FAB64-2F0B-4514-AAEA-AC94A5CD0FFC}" type="sibTrans" cxnId="{DC9932E1-B2C8-4442-9C85-7D090B8F1C57}">
      <dgm:prSet/>
      <dgm:spPr/>
      <dgm:t>
        <a:bodyPr/>
        <a:lstStyle/>
        <a:p>
          <a:endParaRPr lang="pl-PL">
            <a:latin typeface="Segoe UI" panose="020B0502040204020203" pitchFamily="34" charset="0"/>
            <a:cs typeface="Segoe UI" panose="020B0502040204020203" pitchFamily="34" charset="0"/>
          </a:endParaRPr>
        </a:p>
      </dgm:t>
    </dgm:pt>
    <dgm:pt modelId="{08413FC4-D604-4B4C-95BB-581036F98C91}">
      <dgm:prSet custT="1"/>
      <dgm:spPr>
        <a:solidFill>
          <a:schemeClr val="accent5"/>
        </a:solidFill>
      </dgm:spPr>
      <dgm:t>
        <a:bodyPr/>
        <a:lstStyle/>
        <a:p>
          <a:r>
            <a:rPr lang="pl-PL" sz="1000" b="1" dirty="0">
              <a:latin typeface="Segoe UI" panose="020B0502040204020203" pitchFamily="34" charset="0"/>
              <a:cs typeface="Segoe UI" panose="020B0502040204020203" pitchFamily="34" charset="0"/>
            </a:rPr>
            <a:t>Bon (voucher) na pokrycie kosztów energii dla emerytów</a:t>
          </a:r>
        </a:p>
      </dgm:t>
    </dgm:pt>
    <dgm:pt modelId="{1BB5AAA5-1C42-46BB-BFF9-E8E61F2897F7}" type="parTrans" cxnId="{D912A826-453E-47F3-B66A-89E64BA710C0}">
      <dgm:prSet/>
      <dgm:spPr/>
      <dgm:t>
        <a:bodyPr/>
        <a:lstStyle/>
        <a:p>
          <a:endParaRPr lang="pl-PL">
            <a:latin typeface="Segoe UI" panose="020B0502040204020203" pitchFamily="34" charset="0"/>
            <a:cs typeface="Segoe UI" panose="020B0502040204020203" pitchFamily="34" charset="0"/>
          </a:endParaRPr>
        </a:p>
      </dgm:t>
    </dgm:pt>
    <dgm:pt modelId="{284F1EDF-C377-4333-A432-E63120A50165}" type="sibTrans" cxnId="{D912A826-453E-47F3-B66A-89E64BA710C0}">
      <dgm:prSet/>
      <dgm:spPr/>
      <dgm:t>
        <a:bodyPr/>
        <a:lstStyle/>
        <a:p>
          <a:endParaRPr lang="pl-PL">
            <a:latin typeface="Segoe UI" panose="020B0502040204020203" pitchFamily="34" charset="0"/>
            <a:cs typeface="Segoe UI" panose="020B0502040204020203" pitchFamily="34" charset="0"/>
          </a:endParaRPr>
        </a:p>
      </dgm:t>
    </dgm:pt>
    <dgm:pt modelId="{CF355E1C-D556-4F5E-B26D-E00B0A54D99F}">
      <dgm:prSet custT="1"/>
      <dgm:spPr/>
      <dgm:t>
        <a:bodyPr/>
        <a:lstStyle/>
        <a:p>
          <a:r>
            <a:rPr lang="pl-PL" sz="1000" b="1" dirty="0">
              <a:latin typeface="Segoe UI" panose="020B0502040204020203" pitchFamily="34" charset="0"/>
              <a:cs typeface="Segoe UI" panose="020B0502040204020203" pitchFamily="34" charset="0"/>
            </a:rPr>
            <a:t>(</a:t>
          </a:r>
          <a:r>
            <a:rPr lang="pl-PL" sz="1000" b="1" dirty="0" err="1">
              <a:latin typeface="Segoe UI" panose="020B0502040204020203" pitchFamily="34" charset="0"/>
              <a:cs typeface="Segoe UI" panose="020B0502040204020203" pitchFamily="34" charset="0"/>
            </a:rPr>
            <a:t>regio</a:t>
          </a:r>
          <a:r>
            <a:rPr lang="pl-PL" sz="1000" b="1" dirty="0">
              <a:latin typeface="Segoe UI" panose="020B0502040204020203" pitchFamily="34" charset="0"/>
              <a:cs typeface="Segoe UI" panose="020B0502040204020203" pitchFamily="34" charset="0"/>
            </a:rPr>
            <a:t>) Działania edukacyjne oraz doradztwo energetyczne w ramach sieci doradców zatrudnionych w JST</a:t>
          </a:r>
        </a:p>
      </dgm:t>
    </dgm:pt>
    <dgm:pt modelId="{3C7A442F-EB45-4ADA-A47F-B609B6434D90}" type="parTrans" cxnId="{41642D20-90F0-4653-83C3-6DAA79C3E0E9}">
      <dgm:prSet/>
      <dgm:spPr/>
      <dgm:t>
        <a:bodyPr/>
        <a:lstStyle/>
        <a:p>
          <a:endParaRPr lang="pl-PL"/>
        </a:p>
      </dgm:t>
    </dgm:pt>
    <dgm:pt modelId="{412F094E-D566-4761-A390-56F482A49FC9}" type="sibTrans" cxnId="{41642D20-90F0-4653-83C3-6DAA79C3E0E9}">
      <dgm:prSet/>
      <dgm:spPr/>
      <dgm:t>
        <a:bodyPr/>
        <a:lstStyle/>
        <a:p>
          <a:endParaRPr lang="pl-PL"/>
        </a:p>
      </dgm:t>
    </dgm:pt>
    <dgm:pt modelId="{DA79C1D9-AA44-462E-8851-BA8A970AA5F8}">
      <dgm:prSet custT="1"/>
      <dgm:spPr>
        <a:solidFill>
          <a:schemeClr val="accent2"/>
        </a:solidFill>
      </dgm:spPr>
      <dgm:t>
        <a:bodyPr/>
        <a:lstStyle/>
        <a:p>
          <a:r>
            <a:rPr lang="pl-PL" sz="1000" b="1" dirty="0">
              <a:latin typeface="Segoe UI" panose="020B0502040204020203" pitchFamily="34" charset="0"/>
              <a:cs typeface="Segoe UI" panose="020B0502040204020203" pitchFamily="34" charset="0"/>
            </a:rPr>
            <a:t>(</a:t>
          </a:r>
          <a:r>
            <a:rPr lang="pl-PL" sz="1000" b="1" dirty="0" err="1">
              <a:latin typeface="Segoe UI" panose="020B0502040204020203" pitchFamily="34" charset="0"/>
              <a:cs typeface="Segoe UI" panose="020B0502040204020203" pitchFamily="34" charset="0"/>
            </a:rPr>
            <a:t>regio</a:t>
          </a:r>
          <a:r>
            <a:rPr lang="pl-PL" sz="1000" b="1" dirty="0">
              <a:latin typeface="Segoe UI" panose="020B0502040204020203" pitchFamily="34" charset="0"/>
              <a:cs typeface="Segoe UI" panose="020B0502040204020203" pitchFamily="34" charset="0"/>
            </a:rPr>
            <a:t>) Infrastruktura pasażerska transportu autobusowego</a:t>
          </a:r>
        </a:p>
      </dgm:t>
    </dgm:pt>
    <dgm:pt modelId="{BED497F5-352E-4B2F-A7DC-C00DACEB4782}" type="parTrans" cxnId="{ED98549B-E0DA-4D61-8500-680A9FCBB9D1}">
      <dgm:prSet/>
      <dgm:spPr/>
      <dgm:t>
        <a:bodyPr/>
        <a:lstStyle/>
        <a:p>
          <a:endParaRPr lang="pl-PL"/>
        </a:p>
      </dgm:t>
    </dgm:pt>
    <dgm:pt modelId="{9C2C1021-F97C-4FAA-A681-B67FC4A34BED}" type="sibTrans" cxnId="{ED98549B-E0DA-4D61-8500-680A9FCBB9D1}">
      <dgm:prSet/>
      <dgm:spPr/>
      <dgm:t>
        <a:bodyPr/>
        <a:lstStyle/>
        <a:p>
          <a:endParaRPr lang="pl-PL"/>
        </a:p>
      </dgm:t>
    </dgm:pt>
    <dgm:pt modelId="{61FE2158-0BE0-4711-892A-603777E71F5C}">
      <dgm:prSet custT="1"/>
      <dgm:spPr>
        <a:solidFill>
          <a:schemeClr val="accent2"/>
        </a:solidFill>
      </dgm:spPr>
      <dgm:t>
        <a:bodyPr/>
        <a:lstStyle/>
        <a:p>
          <a:r>
            <a:rPr lang="pl-PL" sz="1000" b="1" dirty="0">
              <a:latin typeface="Segoe UI" panose="020B0502040204020203" pitchFamily="34" charset="0"/>
              <a:cs typeface="Segoe UI" panose="020B0502040204020203" pitchFamily="34" charset="0"/>
            </a:rPr>
            <a:t>(</a:t>
          </a:r>
          <a:r>
            <a:rPr lang="pl-PL" sz="1000" b="1" dirty="0" err="1">
              <a:latin typeface="Segoe UI" panose="020B0502040204020203" pitchFamily="34" charset="0"/>
              <a:cs typeface="Segoe UI" panose="020B0502040204020203" pitchFamily="34" charset="0"/>
            </a:rPr>
            <a:t>regio</a:t>
          </a:r>
          <a:r>
            <a:rPr lang="pl-PL" sz="1000" b="1" dirty="0">
              <a:latin typeface="Segoe UI" panose="020B0502040204020203" pitchFamily="34" charset="0"/>
              <a:cs typeface="Segoe UI" panose="020B0502040204020203" pitchFamily="34" charset="0"/>
            </a:rPr>
            <a:t>) Węzły przesiadkowe</a:t>
          </a:r>
        </a:p>
      </dgm:t>
    </dgm:pt>
    <dgm:pt modelId="{A6652536-AD13-429B-963B-337EE2CCC909}" type="parTrans" cxnId="{FA65F5CF-04D0-48CE-83AD-C5EBEE444653}">
      <dgm:prSet/>
      <dgm:spPr/>
      <dgm:t>
        <a:bodyPr/>
        <a:lstStyle/>
        <a:p>
          <a:endParaRPr lang="pl-PL"/>
        </a:p>
      </dgm:t>
    </dgm:pt>
    <dgm:pt modelId="{7BEECD20-2812-4846-8A27-4D7341AE2A01}" type="sibTrans" cxnId="{FA65F5CF-04D0-48CE-83AD-C5EBEE444653}">
      <dgm:prSet/>
      <dgm:spPr/>
      <dgm:t>
        <a:bodyPr/>
        <a:lstStyle/>
        <a:p>
          <a:endParaRPr lang="pl-PL"/>
        </a:p>
      </dgm:t>
    </dgm:pt>
    <dgm:pt modelId="{CC0034A3-5D78-4181-9B8D-FE4CECB40F41}">
      <dgm:prSet custT="1"/>
      <dgm:spPr>
        <a:solidFill>
          <a:schemeClr val="accent2"/>
        </a:solidFill>
      </dgm:spPr>
      <dgm:t>
        <a:bodyPr/>
        <a:lstStyle/>
        <a:p>
          <a:r>
            <a:rPr lang="pl-PL" sz="1000" b="1" dirty="0">
              <a:latin typeface="Segoe UI" panose="020B0502040204020203" pitchFamily="34" charset="0"/>
              <a:cs typeface="Segoe UI" panose="020B0502040204020203" pitchFamily="34" charset="0"/>
            </a:rPr>
            <a:t>(</a:t>
          </a:r>
          <a:r>
            <a:rPr lang="pl-PL" sz="1000" b="1" dirty="0" err="1">
              <a:latin typeface="Segoe UI" panose="020B0502040204020203" pitchFamily="34" charset="0"/>
              <a:cs typeface="Segoe UI" panose="020B0502040204020203" pitchFamily="34" charset="0"/>
            </a:rPr>
            <a:t>regio</a:t>
          </a:r>
          <a:r>
            <a:rPr lang="pl-PL" sz="1000" b="1" dirty="0">
              <a:latin typeface="Segoe UI" panose="020B0502040204020203" pitchFamily="34" charset="0"/>
              <a:cs typeface="Segoe UI" panose="020B0502040204020203" pitchFamily="34" charset="0"/>
            </a:rPr>
            <a:t>) Transport rowerowy</a:t>
          </a:r>
        </a:p>
      </dgm:t>
    </dgm:pt>
    <dgm:pt modelId="{B19DBA32-3879-416E-B050-5DC4D8E2CA09}" type="parTrans" cxnId="{3C435880-EA2A-49BA-8997-C8FB39803112}">
      <dgm:prSet/>
      <dgm:spPr/>
      <dgm:t>
        <a:bodyPr/>
        <a:lstStyle/>
        <a:p>
          <a:endParaRPr lang="pl-PL"/>
        </a:p>
      </dgm:t>
    </dgm:pt>
    <dgm:pt modelId="{E07A733A-D42B-46E8-A58B-1AF67F04F14E}" type="sibTrans" cxnId="{3C435880-EA2A-49BA-8997-C8FB39803112}">
      <dgm:prSet/>
      <dgm:spPr/>
      <dgm:t>
        <a:bodyPr/>
        <a:lstStyle/>
        <a:p>
          <a:endParaRPr lang="pl-PL"/>
        </a:p>
      </dgm:t>
    </dgm:pt>
    <dgm:pt modelId="{5F7903BB-711F-4E09-BBB4-8321AB338097}">
      <dgm:prSet custT="1"/>
      <dgm:spPr>
        <a:solidFill>
          <a:schemeClr val="accent2"/>
        </a:solidFill>
      </dgm:spPr>
      <dgm:t>
        <a:bodyPr/>
        <a:lstStyle/>
        <a:p>
          <a:r>
            <a:rPr lang="pl-PL" sz="1000" b="1" dirty="0">
              <a:latin typeface="Segoe UI" panose="020B0502040204020203" pitchFamily="34" charset="0"/>
              <a:cs typeface="Segoe UI" panose="020B0502040204020203" pitchFamily="34" charset="0"/>
            </a:rPr>
            <a:t>(</a:t>
          </a:r>
          <a:r>
            <a:rPr lang="pl-PL" sz="1000" b="1" dirty="0" err="1">
              <a:latin typeface="Segoe UI" panose="020B0502040204020203" pitchFamily="34" charset="0"/>
              <a:cs typeface="Segoe UI" panose="020B0502040204020203" pitchFamily="34" charset="0"/>
            </a:rPr>
            <a:t>regio</a:t>
          </a:r>
          <a:r>
            <a:rPr lang="pl-PL" sz="1000" b="1" dirty="0">
              <a:latin typeface="Segoe UI" panose="020B0502040204020203" pitchFamily="34" charset="0"/>
              <a:cs typeface="Segoe UI" panose="020B0502040204020203" pitchFamily="34" charset="0"/>
            </a:rPr>
            <a:t>) Tabor kolejowy</a:t>
          </a:r>
        </a:p>
      </dgm:t>
    </dgm:pt>
    <dgm:pt modelId="{A32199FC-004B-43CB-8993-64A3DB6A0206}" type="parTrans" cxnId="{A1583296-D18F-48A1-99D5-F0865515FB97}">
      <dgm:prSet/>
      <dgm:spPr/>
      <dgm:t>
        <a:bodyPr/>
        <a:lstStyle/>
        <a:p>
          <a:endParaRPr lang="pl-PL"/>
        </a:p>
      </dgm:t>
    </dgm:pt>
    <dgm:pt modelId="{5F33F6F7-7FFB-4CF4-8C74-EB8B7E60D21C}" type="sibTrans" cxnId="{A1583296-D18F-48A1-99D5-F0865515FB97}">
      <dgm:prSet/>
      <dgm:spPr/>
      <dgm:t>
        <a:bodyPr/>
        <a:lstStyle/>
        <a:p>
          <a:endParaRPr lang="pl-PL"/>
        </a:p>
      </dgm:t>
    </dgm:pt>
    <dgm:pt modelId="{0CC4DB97-4FDF-45A9-B5E6-F8DC2274E38B}">
      <dgm:prSet custT="1"/>
      <dgm:spPr>
        <a:solidFill>
          <a:schemeClr val="accent5"/>
        </a:solidFill>
      </dgm:spPr>
      <dgm:t>
        <a:bodyPr/>
        <a:lstStyle/>
        <a:p>
          <a:r>
            <a:rPr lang="pl-PL" sz="1000" b="1" dirty="0">
              <a:latin typeface="Segoe UI" panose="020B0502040204020203" pitchFamily="34" charset="0"/>
              <a:cs typeface="Segoe UI" panose="020B0502040204020203" pitchFamily="34" charset="0"/>
            </a:rPr>
            <a:t>Pomoc techniczna, w tym komunikacja</a:t>
          </a:r>
        </a:p>
      </dgm:t>
    </dgm:pt>
    <dgm:pt modelId="{A08EEADF-DB29-4BCC-BB13-34827B954B6F}" type="parTrans" cxnId="{FA082F41-42EF-491E-9877-663AFFC107F0}">
      <dgm:prSet/>
      <dgm:spPr/>
      <dgm:t>
        <a:bodyPr/>
        <a:lstStyle/>
        <a:p>
          <a:endParaRPr lang="pl-PL"/>
        </a:p>
      </dgm:t>
    </dgm:pt>
    <dgm:pt modelId="{5FB06AA4-51E0-428B-B804-7CA77C0F812D}" type="sibTrans" cxnId="{FA082F41-42EF-491E-9877-663AFFC107F0}">
      <dgm:prSet/>
      <dgm:spPr/>
      <dgm:t>
        <a:bodyPr/>
        <a:lstStyle/>
        <a:p>
          <a:endParaRPr lang="pl-PL"/>
        </a:p>
      </dgm:t>
    </dgm:pt>
    <dgm:pt modelId="{812E9C26-2634-4B43-86E0-3AC9D8E88F59}" type="pres">
      <dgm:prSet presAssocID="{3CF3FB8F-97EF-44F5-820B-2F9F433F083A}" presName="diagram" presStyleCnt="0">
        <dgm:presLayoutVars>
          <dgm:dir/>
          <dgm:resizeHandles val="exact"/>
        </dgm:presLayoutVars>
      </dgm:prSet>
      <dgm:spPr/>
    </dgm:pt>
    <dgm:pt modelId="{3E9E2CF0-A111-4C40-A0B9-4C753E71AEA4}" type="pres">
      <dgm:prSet presAssocID="{562E94CA-F02E-428F-914A-2A28FAB65A4C}" presName="node" presStyleLbl="node1" presStyleIdx="0" presStyleCnt="18">
        <dgm:presLayoutVars>
          <dgm:bulletEnabled val="1"/>
        </dgm:presLayoutVars>
      </dgm:prSet>
      <dgm:spPr/>
    </dgm:pt>
    <dgm:pt modelId="{13A03980-E302-4C24-8708-EB4C6D2B9218}" type="pres">
      <dgm:prSet presAssocID="{CE903814-11DA-4196-858A-E12B38C3B9F9}" presName="sibTrans" presStyleCnt="0"/>
      <dgm:spPr/>
    </dgm:pt>
    <dgm:pt modelId="{3526E4E7-A395-4C17-A661-B4D270FEEEC9}" type="pres">
      <dgm:prSet presAssocID="{9D51CB57-2BFF-4910-947C-B4F66C0CB5EF}" presName="node" presStyleLbl="node1" presStyleIdx="1" presStyleCnt="18">
        <dgm:presLayoutVars>
          <dgm:bulletEnabled val="1"/>
        </dgm:presLayoutVars>
      </dgm:prSet>
      <dgm:spPr/>
    </dgm:pt>
    <dgm:pt modelId="{C5719AF6-B3D7-4FD0-AE85-0FB0F229CDB1}" type="pres">
      <dgm:prSet presAssocID="{65D7F57A-972C-4B57-A3DB-83989BE96EFE}" presName="sibTrans" presStyleCnt="0"/>
      <dgm:spPr/>
    </dgm:pt>
    <dgm:pt modelId="{4FD81285-851A-4E70-BBC4-C62B4EFBF286}" type="pres">
      <dgm:prSet presAssocID="{82B56849-8A21-42DE-9C91-50B8B22053CD}" presName="node" presStyleLbl="node1" presStyleIdx="2" presStyleCnt="18">
        <dgm:presLayoutVars>
          <dgm:bulletEnabled val="1"/>
        </dgm:presLayoutVars>
      </dgm:prSet>
      <dgm:spPr/>
    </dgm:pt>
    <dgm:pt modelId="{694D1C08-31ED-44BD-B036-82BE7F1F5025}" type="pres">
      <dgm:prSet presAssocID="{1065B742-B887-4ADB-B2E9-ABFE93B8D91E}" presName="sibTrans" presStyleCnt="0"/>
      <dgm:spPr/>
    </dgm:pt>
    <dgm:pt modelId="{114FAD83-4FF8-4D42-8817-5DC79383245B}" type="pres">
      <dgm:prSet presAssocID="{CA692410-79B0-4DA4-82F5-0AA798DFD1D8}" presName="node" presStyleLbl="node1" presStyleIdx="3" presStyleCnt="18">
        <dgm:presLayoutVars>
          <dgm:bulletEnabled val="1"/>
        </dgm:presLayoutVars>
      </dgm:prSet>
      <dgm:spPr/>
    </dgm:pt>
    <dgm:pt modelId="{C2663410-19C3-456E-BEE7-A8DC5EDD1B7E}" type="pres">
      <dgm:prSet presAssocID="{A5D08D6C-0190-47FF-8ED7-6534DCF19246}" presName="sibTrans" presStyleCnt="0"/>
      <dgm:spPr/>
    </dgm:pt>
    <dgm:pt modelId="{3BC5B610-C5A8-47E8-A76D-0BF7892F0988}" type="pres">
      <dgm:prSet presAssocID="{B4133A4D-EAE7-47B4-A146-64353997B374}" presName="node" presStyleLbl="node1" presStyleIdx="4" presStyleCnt="18">
        <dgm:presLayoutVars>
          <dgm:bulletEnabled val="1"/>
        </dgm:presLayoutVars>
      </dgm:prSet>
      <dgm:spPr/>
    </dgm:pt>
    <dgm:pt modelId="{0FEFB578-9023-4E66-9B0B-5EA5C661F2B1}" type="pres">
      <dgm:prSet presAssocID="{5773EC74-0122-4CE4-AFFF-92DB1A49835D}" presName="sibTrans" presStyleCnt="0"/>
      <dgm:spPr/>
    </dgm:pt>
    <dgm:pt modelId="{361E9845-0554-4D21-9186-4CECE5C2D118}" type="pres">
      <dgm:prSet presAssocID="{CF355E1C-D556-4F5E-B26D-E00B0A54D99F}" presName="node" presStyleLbl="node1" presStyleIdx="5" presStyleCnt="18">
        <dgm:presLayoutVars>
          <dgm:bulletEnabled val="1"/>
        </dgm:presLayoutVars>
      </dgm:prSet>
      <dgm:spPr/>
    </dgm:pt>
    <dgm:pt modelId="{61D60699-1CBD-415B-B9F2-9521DF22D2F0}" type="pres">
      <dgm:prSet presAssocID="{412F094E-D566-4761-A390-56F482A49FC9}" presName="sibTrans" presStyleCnt="0"/>
      <dgm:spPr/>
    </dgm:pt>
    <dgm:pt modelId="{CA47085D-6AD2-40C6-842A-F981C30B1BF6}" type="pres">
      <dgm:prSet presAssocID="{AA134095-15B7-42BB-9834-C835DE33D700}" presName="node" presStyleLbl="node1" presStyleIdx="6" presStyleCnt="18">
        <dgm:presLayoutVars>
          <dgm:bulletEnabled val="1"/>
        </dgm:presLayoutVars>
      </dgm:prSet>
      <dgm:spPr/>
    </dgm:pt>
    <dgm:pt modelId="{8109E0EE-EBE8-45CA-8B4D-75639C3674E4}" type="pres">
      <dgm:prSet presAssocID="{9F1159B9-8933-4110-B2E8-B65EF18B6773}" presName="sibTrans" presStyleCnt="0"/>
      <dgm:spPr/>
    </dgm:pt>
    <dgm:pt modelId="{F0B348DF-8440-4A24-A7B5-5DC51D38A96C}" type="pres">
      <dgm:prSet presAssocID="{B7078FD0-33BC-44ED-A056-C01FB6679F2A}" presName="node" presStyleLbl="node1" presStyleIdx="7" presStyleCnt="18">
        <dgm:presLayoutVars>
          <dgm:bulletEnabled val="1"/>
        </dgm:presLayoutVars>
      </dgm:prSet>
      <dgm:spPr/>
    </dgm:pt>
    <dgm:pt modelId="{0EE768B2-95C2-4B5E-ACD3-CB55E5D87CE8}" type="pres">
      <dgm:prSet presAssocID="{1D0E337A-BE58-4BDB-8CC3-5700EA2A0615}" presName="sibTrans" presStyleCnt="0"/>
      <dgm:spPr/>
    </dgm:pt>
    <dgm:pt modelId="{DCF34949-3C10-45C6-A14C-A7B5386D9F42}" type="pres">
      <dgm:prSet presAssocID="{38CC27A7-A3CF-4CF9-AC9E-B4FE6395594F}" presName="node" presStyleLbl="node1" presStyleIdx="8" presStyleCnt="18">
        <dgm:presLayoutVars>
          <dgm:bulletEnabled val="1"/>
        </dgm:presLayoutVars>
      </dgm:prSet>
      <dgm:spPr/>
    </dgm:pt>
    <dgm:pt modelId="{1BA512FF-CE88-4F53-BBD1-44B95AE7D8D0}" type="pres">
      <dgm:prSet presAssocID="{12C66B29-B3D1-43A5-8CAC-B0E919DCEB24}" presName="sibTrans" presStyleCnt="0"/>
      <dgm:spPr/>
    </dgm:pt>
    <dgm:pt modelId="{68FE61E9-253B-4DC2-85CE-DFD562B927D8}" type="pres">
      <dgm:prSet presAssocID="{EE1CCB01-CF56-48DD-94C7-276CF88928FD}" presName="node" presStyleLbl="node1" presStyleIdx="9" presStyleCnt="18">
        <dgm:presLayoutVars>
          <dgm:bulletEnabled val="1"/>
        </dgm:presLayoutVars>
      </dgm:prSet>
      <dgm:spPr/>
    </dgm:pt>
    <dgm:pt modelId="{05BB981B-416A-4A05-9A9A-A81CF5B7F508}" type="pres">
      <dgm:prSet presAssocID="{DD316DE2-AD2A-4017-A887-2EE8E1808E72}" presName="sibTrans" presStyleCnt="0"/>
      <dgm:spPr/>
    </dgm:pt>
    <dgm:pt modelId="{205DD4F9-D811-4856-A17E-E67415BC25E7}" type="pres">
      <dgm:prSet presAssocID="{3840CC7D-3C93-4C7B-8B4E-A513769C994C}" presName="node" presStyleLbl="node1" presStyleIdx="10" presStyleCnt="18">
        <dgm:presLayoutVars>
          <dgm:bulletEnabled val="1"/>
        </dgm:presLayoutVars>
      </dgm:prSet>
      <dgm:spPr/>
    </dgm:pt>
    <dgm:pt modelId="{34399A1B-6A97-4A28-8C4F-48E77ED1C6E1}" type="pres">
      <dgm:prSet presAssocID="{7280BE81-F55A-40DE-AF08-7CBD83265E85}" presName="sibTrans" presStyleCnt="0"/>
      <dgm:spPr/>
    </dgm:pt>
    <dgm:pt modelId="{E2CC02E2-64B1-4459-AE84-B7A50051DC40}" type="pres">
      <dgm:prSet presAssocID="{EB4F500A-65C6-4329-A041-FAB1176078AD}" presName="node" presStyleLbl="node1" presStyleIdx="11" presStyleCnt="18">
        <dgm:presLayoutVars>
          <dgm:bulletEnabled val="1"/>
        </dgm:presLayoutVars>
      </dgm:prSet>
      <dgm:spPr/>
    </dgm:pt>
    <dgm:pt modelId="{2FC4E1E3-F3E9-4ED8-8CCC-44309492C5B1}" type="pres">
      <dgm:prSet presAssocID="{DC2FAB64-2F0B-4514-AAEA-AC94A5CD0FFC}" presName="sibTrans" presStyleCnt="0"/>
      <dgm:spPr/>
    </dgm:pt>
    <dgm:pt modelId="{E64E5934-C2DA-48E2-A112-EA23E2359394}" type="pres">
      <dgm:prSet presAssocID="{DA79C1D9-AA44-462E-8851-BA8A970AA5F8}" presName="node" presStyleLbl="node1" presStyleIdx="12" presStyleCnt="18">
        <dgm:presLayoutVars>
          <dgm:bulletEnabled val="1"/>
        </dgm:presLayoutVars>
      </dgm:prSet>
      <dgm:spPr/>
    </dgm:pt>
    <dgm:pt modelId="{957F5606-7976-41E3-AB18-C320CD523B1D}" type="pres">
      <dgm:prSet presAssocID="{9C2C1021-F97C-4FAA-A681-B67FC4A34BED}" presName="sibTrans" presStyleCnt="0"/>
      <dgm:spPr/>
    </dgm:pt>
    <dgm:pt modelId="{E283FDEB-518C-4EB6-A4FA-18978A2C97E5}" type="pres">
      <dgm:prSet presAssocID="{61FE2158-0BE0-4711-892A-603777E71F5C}" presName="node" presStyleLbl="node1" presStyleIdx="13" presStyleCnt="18">
        <dgm:presLayoutVars>
          <dgm:bulletEnabled val="1"/>
        </dgm:presLayoutVars>
      </dgm:prSet>
      <dgm:spPr/>
    </dgm:pt>
    <dgm:pt modelId="{21E8A42A-9C06-433D-9402-FC9BA8F8798A}" type="pres">
      <dgm:prSet presAssocID="{7BEECD20-2812-4846-8A27-4D7341AE2A01}" presName="sibTrans" presStyleCnt="0"/>
      <dgm:spPr/>
    </dgm:pt>
    <dgm:pt modelId="{FA075022-A6DB-4C79-B42A-B81CB29422B4}" type="pres">
      <dgm:prSet presAssocID="{CC0034A3-5D78-4181-9B8D-FE4CECB40F41}" presName="node" presStyleLbl="node1" presStyleIdx="14" presStyleCnt="18">
        <dgm:presLayoutVars>
          <dgm:bulletEnabled val="1"/>
        </dgm:presLayoutVars>
      </dgm:prSet>
      <dgm:spPr/>
    </dgm:pt>
    <dgm:pt modelId="{FB8B80D4-CF17-415C-8264-5A381435C623}" type="pres">
      <dgm:prSet presAssocID="{E07A733A-D42B-46E8-A58B-1AF67F04F14E}" presName="sibTrans" presStyleCnt="0"/>
      <dgm:spPr/>
    </dgm:pt>
    <dgm:pt modelId="{FDF75640-F80D-4737-A9B0-4B7A36484DFD}" type="pres">
      <dgm:prSet presAssocID="{5F7903BB-711F-4E09-BBB4-8321AB338097}" presName="node" presStyleLbl="node1" presStyleIdx="15" presStyleCnt="18">
        <dgm:presLayoutVars>
          <dgm:bulletEnabled val="1"/>
        </dgm:presLayoutVars>
      </dgm:prSet>
      <dgm:spPr/>
    </dgm:pt>
    <dgm:pt modelId="{7EF7F953-01B4-4B35-899C-E59E86291D5C}" type="pres">
      <dgm:prSet presAssocID="{5F33F6F7-7FFB-4CF4-8C74-EB8B7E60D21C}" presName="sibTrans" presStyleCnt="0"/>
      <dgm:spPr/>
    </dgm:pt>
    <dgm:pt modelId="{86BE148B-D421-4D2A-8563-CEBF95E9924E}" type="pres">
      <dgm:prSet presAssocID="{08413FC4-D604-4B4C-95BB-581036F98C91}" presName="node" presStyleLbl="node1" presStyleIdx="16" presStyleCnt="18">
        <dgm:presLayoutVars>
          <dgm:bulletEnabled val="1"/>
        </dgm:presLayoutVars>
      </dgm:prSet>
      <dgm:spPr/>
    </dgm:pt>
    <dgm:pt modelId="{8FC05540-01F4-419D-B5DE-FB93BD7E5A0C}" type="pres">
      <dgm:prSet presAssocID="{284F1EDF-C377-4333-A432-E63120A50165}" presName="sibTrans" presStyleCnt="0"/>
      <dgm:spPr/>
    </dgm:pt>
    <dgm:pt modelId="{131C49BB-A04E-4B3F-8D28-DD6614DE2C20}" type="pres">
      <dgm:prSet presAssocID="{0CC4DB97-4FDF-45A9-B5E6-F8DC2274E38B}" presName="node" presStyleLbl="node1" presStyleIdx="17" presStyleCnt="18">
        <dgm:presLayoutVars>
          <dgm:bulletEnabled val="1"/>
        </dgm:presLayoutVars>
      </dgm:prSet>
      <dgm:spPr/>
    </dgm:pt>
  </dgm:ptLst>
  <dgm:cxnLst>
    <dgm:cxn modelId="{1D6CCE16-5196-4BD0-8A06-603E49AD3037}" srcId="{3CF3FB8F-97EF-44F5-820B-2F9F433F083A}" destId="{3840CC7D-3C93-4C7B-8B4E-A513769C994C}" srcOrd="10" destOrd="0" parTransId="{F0435B79-C4AF-4DCC-9F9F-DCA35F3B8025}" sibTransId="{7280BE81-F55A-40DE-AF08-7CBD83265E85}"/>
    <dgm:cxn modelId="{4F51CC18-0B3B-4C7A-9BBB-95789E2E9B05}" type="presOf" srcId="{3CF3FB8F-97EF-44F5-820B-2F9F433F083A}" destId="{812E9C26-2634-4B43-86E0-3AC9D8E88F59}" srcOrd="0" destOrd="0" presId="urn:microsoft.com/office/officeart/2005/8/layout/default"/>
    <dgm:cxn modelId="{41642D20-90F0-4653-83C3-6DAA79C3E0E9}" srcId="{3CF3FB8F-97EF-44F5-820B-2F9F433F083A}" destId="{CF355E1C-D556-4F5E-B26D-E00B0A54D99F}" srcOrd="5" destOrd="0" parTransId="{3C7A442F-EB45-4ADA-A47F-B609B6434D90}" sibTransId="{412F094E-D566-4761-A390-56F482A49FC9}"/>
    <dgm:cxn modelId="{F107E820-4001-4280-84A4-51C0BA1389F3}" type="presOf" srcId="{CC0034A3-5D78-4181-9B8D-FE4CECB40F41}" destId="{FA075022-A6DB-4C79-B42A-B81CB29422B4}" srcOrd="0" destOrd="0" presId="urn:microsoft.com/office/officeart/2005/8/layout/default"/>
    <dgm:cxn modelId="{D912A826-453E-47F3-B66A-89E64BA710C0}" srcId="{3CF3FB8F-97EF-44F5-820B-2F9F433F083A}" destId="{08413FC4-D604-4B4C-95BB-581036F98C91}" srcOrd="16" destOrd="0" parTransId="{1BB5AAA5-1C42-46BB-BFF9-E8E61F2897F7}" sibTransId="{284F1EDF-C377-4333-A432-E63120A50165}"/>
    <dgm:cxn modelId="{19D0FF29-815D-4C3C-B2FA-689B12E204E2}" type="presOf" srcId="{B7078FD0-33BC-44ED-A056-C01FB6679F2A}" destId="{F0B348DF-8440-4A24-A7B5-5DC51D38A96C}" srcOrd="0" destOrd="0" presId="urn:microsoft.com/office/officeart/2005/8/layout/default"/>
    <dgm:cxn modelId="{80F0D92B-FF20-44E1-AD6A-C3B875953945}" type="presOf" srcId="{CF355E1C-D556-4F5E-B26D-E00B0A54D99F}" destId="{361E9845-0554-4D21-9186-4CECE5C2D118}" srcOrd="0" destOrd="0" presId="urn:microsoft.com/office/officeart/2005/8/layout/default"/>
    <dgm:cxn modelId="{91165231-EE4E-4B70-A55C-8BB8179C53FE}" srcId="{3CF3FB8F-97EF-44F5-820B-2F9F433F083A}" destId="{562E94CA-F02E-428F-914A-2A28FAB65A4C}" srcOrd="0" destOrd="0" parTransId="{35791500-E11E-47A3-B6C0-9B33AB8FFAE0}" sibTransId="{CE903814-11DA-4196-858A-E12B38C3B9F9}"/>
    <dgm:cxn modelId="{01713839-52C3-4ADE-A936-8D233FFC4D72}" type="presOf" srcId="{CA692410-79B0-4DA4-82F5-0AA798DFD1D8}" destId="{114FAD83-4FF8-4D42-8817-5DC79383245B}" srcOrd="0" destOrd="0" presId="urn:microsoft.com/office/officeart/2005/8/layout/default"/>
    <dgm:cxn modelId="{3C3AA43E-24DB-4A27-B78B-935DD3A5E56D}" type="presOf" srcId="{AA134095-15B7-42BB-9834-C835DE33D700}" destId="{CA47085D-6AD2-40C6-842A-F981C30B1BF6}" srcOrd="0" destOrd="0" presId="urn:microsoft.com/office/officeart/2005/8/layout/default"/>
    <dgm:cxn modelId="{FA082F41-42EF-491E-9877-663AFFC107F0}" srcId="{3CF3FB8F-97EF-44F5-820B-2F9F433F083A}" destId="{0CC4DB97-4FDF-45A9-B5E6-F8DC2274E38B}" srcOrd="17" destOrd="0" parTransId="{A08EEADF-DB29-4BCC-BB13-34827B954B6F}" sibTransId="{5FB06AA4-51E0-428B-B804-7CA77C0F812D}"/>
    <dgm:cxn modelId="{1765B541-544D-469D-9420-67D0FA240300}" type="presOf" srcId="{82B56849-8A21-42DE-9C91-50B8B22053CD}" destId="{4FD81285-851A-4E70-BBC4-C62B4EFBF286}" srcOrd="0" destOrd="0" presId="urn:microsoft.com/office/officeart/2005/8/layout/default"/>
    <dgm:cxn modelId="{7EA90764-90B9-4440-A694-221553984C38}" srcId="{3CF3FB8F-97EF-44F5-820B-2F9F433F083A}" destId="{9D51CB57-2BFF-4910-947C-B4F66C0CB5EF}" srcOrd="1" destOrd="0" parTransId="{EEAEFC2F-4C41-4A26-83C0-E3C47F20CFC9}" sibTransId="{65D7F57A-972C-4B57-A3DB-83989BE96EFE}"/>
    <dgm:cxn modelId="{0B6A1547-F5D4-4C08-A5EE-A3712C1F3CCB}" type="presOf" srcId="{0CC4DB97-4FDF-45A9-B5E6-F8DC2274E38B}" destId="{131C49BB-A04E-4B3F-8D28-DD6614DE2C20}" srcOrd="0" destOrd="0" presId="urn:microsoft.com/office/officeart/2005/8/layout/default"/>
    <dgm:cxn modelId="{DA288D68-E16B-4B3C-A99D-6C542CD0EDFA}" type="presOf" srcId="{562E94CA-F02E-428F-914A-2A28FAB65A4C}" destId="{3E9E2CF0-A111-4C40-A0B9-4C753E71AEA4}" srcOrd="0" destOrd="0" presId="urn:microsoft.com/office/officeart/2005/8/layout/default"/>
    <dgm:cxn modelId="{E59FAF48-A6E5-4D35-9F36-B86A8DB50F4A}" srcId="{3CF3FB8F-97EF-44F5-820B-2F9F433F083A}" destId="{B4133A4D-EAE7-47B4-A146-64353997B374}" srcOrd="4" destOrd="0" parTransId="{C5445096-ACD4-48CE-8821-92EE896467E5}" sibTransId="{5773EC74-0122-4CE4-AFFF-92DB1A49835D}"/>
    <dgm:cxn modelId="{44027F52-2610-4B11-AFB5-09F82BCEEDB1}" type="presOf" srcId="{08413FC4-D604-4B4C-95BB-581036F98C91}" destId="{86BE148B-D421-4D2A-8563-CEBF95E9924E}" srcOrd="0" destOrd="0" presId="urn:microsoft.com/office/officeart/2005/8/layout/default"/>
    <dgm:cxn modelId="{987F8776-4C87-425E-A882-BD7E7BEA7CDD}" type="presOf" srcId="{61FE2158-0BE0-4711-892A-603777E71F5C}" destId="{E283FDEB-518C-4EB6-A4FA-18978A2C97E5}" srcOrd="0" destOrd="0" presId="urn:microsoft.com/office/officeart/2005/8/layout/default"/>
    <dgm:cxn modelId="{38EF1779-267D-4686-BCF1-80A0D0F682B0}" srcId="{3CF3FB8F-97EF-44F5-820B-2F9F433F083A}" destId="{CA692410-79B0-4DA4-82F5-0AA798DFD1D8}" srcOrd="3" destOrd="0" parTransId="{ABE3BF51-1647-4D33-92E2-1F451890001D}" sibTransId="{A5D08D6C-0190-47FF-8ED7-6534DCF19246}"/>
    <dgm:cxn modelId="{3A3C6A59-4996-45C7-951E-4BA4FE032797}" type="presOf" srcId="{5F7903BB-711F-4E09-BBB4-8321AB338097}" destId="{FDF75640-F80D-4737-A9B0-4B7A36484DFD}" srcOrd="0" destOrd="0" presId="urn:microsoft.com/office/officeart/2005/8/layout/default"/>
    <dgm:cxn modelId="{4BAFB47E-CB31-4EB2-9301-15EAC1EB1ED3}" srcId="{3CF3FB8F-97EF-44F5-820B-2F9F433F083A}" destId="{B7078FD0-33BC-44ED-A056-C01FB6679F2A}" srcOrd="7" destOrd="0" parTransId="{29086296-EB76-49EF-BA32-A54C779BBD58}" sibTransId="{1D0E337A-BE58-4BDB-8CC3-5700EA2A0615}"/>
    <dgm:cxn modelId="{3C435880-EA2A-49BA-8997-C8FB39803112}" srcId="{3CF3FB8F-97EF-44F5-820B-2F9F433F083A}" destId="{CC0034A3-5D78-4181-9B8D-FE4CECB40F41}" srcOrd="14" destOrd="0" parTransId="{B19DBA32-3879-416E-B050-5DC4D8E2CA09}" sibTransId="{E07A733A-D42B-46E8-A58B-1AF67F04F14E}"/>
    <dgm:cxn modelId="{202D8987-670D-46F7-A94C-0AE0FFC5A814}" type="presOf" srcId="{38CC27A7-A3CF-4CF9-AC9E-B4FE6395594F}" destId="{DCF34949-3C10-45C6-A14C-A7B5386D9F42}" srcOrd="0" destOrd="0" presId="urn:microsoft.com/office/officeart/2005/8/layout/default"/>
    <dgm:cxn modelId="{A1583296-D18F-48A1-99D5-F0865515FB97}" srcId="{3CF3FB8F-97EF-44F5-820B-2F9F433F083A}" destId="{5F7903BB-711F-4E09-BBB4-8321AB338097}" srcOrd="15" destOrd="0" parTransId="{A32199FC-004B-43CB-8993-64A3DB6A0206}" sibTransId="{5F33F6F7-7FFB-4CF4-8C74-EB8B7E60D21C}"/>
    <dgm:cxn modelId="{4516E997-DD83-4742-BEFC-540E08E430DE}" type="presOf" srcId="{B4133A4D-EAE7-47B4-A146-64353997B374}" destId="{3BC5B610-C5A8-47E8-A76D-0BF7892F0988}" srcOrd="0" destOrd="0" presId="urn:microsoft.com/office/officeart/2005/8/layout/default"/>
    <dgm:cxn modelId="{9E94AC98-E788-423C-BBF0-8A0DFF270B21}" srcId="{3CF3FB8F-97EF-44F5-820B-2F9F433F083A}" destId="{EE1CCB01-CF56-48DD-94C7-276CF88928FD}" srcOrd="9" destOrd="0" parTransId="{CBD53ADF-A3D3-46CA-BCD1-077DC1AE441D}" sibTransId="{DD316DE2-AD2A-4017-A887-2EE8E1808E72}"/>
    <dgm:cxn modelId="{ED98549B-E0DA-4D61-8500-680A9FCBB9D1}" srcId="{3CF3FB8F-97EF-44F5-820B-2F9F433F083A}" destId="{DA79C1D9-AA44-462E-8851-BA8A970AA5F8}" srcOrd="12" destOrd="0" parTransId="{BED497F5-352E-4B2F-A7DC-C00DACEB4782}" sibTransId="{9C2C1021-F97C-4FAA-A681-B67FC4A34BED}"/>
    <dgm:cxn modelId="{2BC932B6-F34B-42B3-A4B9-35F5F97B5A27}" type="presOf" srcId="{3840CC7D-3C93-4C7B-8B4E-A513769C994C}" destId="{205DD4F9-D811-4856-A17E-E67415BC25E7}" srcOrd="0" destOrd="0" presId="urn:microsoft.com/office/officeart/2005/8/layout/default"/>
    <dgm:cxn modelId="{B70A4AB7-D91D-4F5D-AD86-780AE6D76975}" type="presOf" srcId="{EB4F500A-65C6-4329-A041-FAB1176078AD}" destId="{E2CC02E2-64B1-4459-AE84-B7A50051DC40}" srcOrd="0" destOrd="0" presId="urn:microsoft.com/office/officeart/2005/8/layout/default"/>
    <dgm:cxn modelId="{11B4DBB7-2DE9-461C-A9B1-DA6ECE35E23E}" type="presOf" srcId="{EE1CCB01-CF56-48DD-94C7-276CF88928FD}" destId="{68FE61E9-253B-4DC2-85CE-DFD562B927D8}" srcOrd="0" destOrd="0" presId="urn:microsoft.com/office/officeart/2005/8/layout/default"/>
    <dgm:cxn modelId="{FA65F5CF-04D0-48CE-83AD-C5EBEE444653}" srcId="{3CF3FB8F-97EF-44F5-820B-2F9F433F083A}" destId="{61FE2158-0BE0-4711-892A-603777E71F5C}" srcOrd="13" destOrd="0" parTransId="{A6652536-AD13-429B-963B-337EE2CCC909}" sibTransId="{7BEECD20-2812-4846-8A27-4D7341AE2A01}"/>
    <dgm:cxn modelId="{FC66C9D1-FE25-4984-8920-C0DE4C70A2AF}" srcId="{3CF3FB8F-97EF-44F5-820B-2F9F433F083A}" destId="{82B56849-8A21-42DE-9C91-50B8B22053CD}" srcOrd="2" destOrd="0" parTransId="{1BB3C4A0-207C-49D0-AA31-FE0B8483CD03}" sibTransId="{1065B742-B887-4ADB-B2E9-ABFE93B8D91E}"/>
    <dgm:cxn modelId="{DC9932E1-B2C8-4442-9C85-7D090B8F1C57}" srcId="{3CF3FB8F-97EF-44F5-820B-2F9F433F083A}" destId="{EB4F500A-65C6-4329-A041-FAB1176078AD}" srcOrd="11" destOrd="0" parTransId="{1534DF7D-5D46-4E6D-86FC-FAD7452600A6}" sibTransId="{DC2FAB64-2F0B-4514-AAEA-AC94A5CD0FFC}"/>
    <dgm:cxn modelId="{D87772E6-5307-4F12-BED7-72D2AD96739D}" srcId="{3CF3FB8F-97EF-44F5-820B-2F9F433F083A}" destId="{38CC27A7-A3CF-4CF9-AC9E-B4FE6395594F}" srcOrd="8" destOrd="0" parTransId="{5D299581-1E25-4ABB-A53D-A1C37B59C722}" sibTransId="{12C66B29-B3D1-43A5-8CAC-B0E919DCEB24}"/>
    <dgm:cxn modelId="{98B919ED-9FCE-403D-B7AD-A7449DB37494}" type="presOf" srcId="{9D51CB57-2BFF-4910-947C-B4F66C0CB5EF}" destId="{3526E4E7-A395-4C17-A661-B4D270FEEEC9}" srcOrd="0" destOrd="0" presId="urn:microsoft.com/office/officeart/2005/8/layout/default"/>
    <dgm:cxn modelId="{AA588AFC-25A3-42A1-B86F-D13193CCCAB3}" type="presOf" srcId="{DA79C1D9-AA44-462E-8851-BA8A970AA5F8}" destId="{E64E5934-C2DA-48E2-A112-EA23E2359394}" srcOrd="0" destOrd="0" presId="urn:microsoft.com/office/officeart/2005/8/layout/default"/>
    <dgm:cxn modelId="{1F088CFE-51A3-49D0-A975-E764F84FD770}" srcId="{3CF3FB8F-97EF-44F5-820B-2F9F433F083A}" destId="{AA134095-15B7-42BB-9834-C835DE33D700}" srcOrd="6" destOrd="0" parTransId="{B6740A1F-20F8-4702-8DD5-7A49B443D86B}" sibTransId="{9F1159B9-8933-4110-B2E8-B65EF18B6773}"/>
    <dgm:cxn modelId="{FD5CC6B4-E02E-44AE-B3EE-D4A825AE8585}" type="presParOf" srcId="{812E9C26-2634-4B43-86E0-3AC9D8E88F59}" destId="{3E9E2CF0-A111-4C40-A0B9-4C753E71AEA4}" srcOrd="0" destOrd="0" presId="urn:microsoft.com/office/officeart/2005/8/layout/default"/>
    <dgm:cxn modelId="{3AF3186C-690E-41A3-BE6E-0E93FAD373CB}" type="presParOf" srcId="{812E9C26-2634-4B43-86E0-3AC9D8E88F59}" destId="{13A03980-E302-4C24-8708-EB4C6D2B9218}" srcOrd="1" destOrd="0" presId="urn:microsoft.com/office/officeart/2005/8/layout/default"/>
    <dgm:cxn modelId="{E2A4E584-69C3-434E-9E3C-F1071982F4DE}" type="presParOf" srcId="{812E9C26-2634-4B43-86E0-3AC9D8E88F59}" destId="{3526E4E7-A395-4C17-A661-B4D270FEEEC9}" srcOrd="2" destOrd="0" presId="urn:microsoft.com/office/officeart/2005/8/layout/default"/>
    <dgm:cxn modelId="{F361FE7D-E911-42CD-AF1A-34DD2DE4A200}" type="presParOf" srcId="{812E9C26-2634-4B43-86E0-3AC9D8E88F59}" destId="{C5719AF6-B3D7-4FD0-AE85-0FB0F229CDB1}" srcOrd="3" destOrd="0" presId="urn:microsoft.com/office/officeart/2005/8/layout/default"/>
    <dgm:cxn modelId="{18C6E199-C733-41CC-90FA-4E198B754B21}" type="presParOf" srcId="{812E9C26-2634-4B43-86E0-3AC9D8E88F59}" destId="{4FD81285-851A-4E70-BBC4-C62B4EFBF286}" srcOrd="4" destOrd="0" presId="urn:microsoft.com/office/officeart/2005/8/layout/default"/>
    <dgm:cxn modelId="{3D93E3FA-2624-40E2-8B40-143542C03458}" type="presParOf" srcId="{812E9C26-2634-4B43-86E0-3AC9D8E88F59}" destId="{694D1C08-31ED-44BD-B036-82BE7F1F5025}" srcOrd="5" destOrd="0" presId="urn:microsoft.com/office/officeart/2005/8/layout/default"/>
    <dgm:cxn modelId="{713E7B58-0E2E-42B2-B022-77DE85A45EB1}" type="presParOf" srcId="{812E9C26-2634-4B43-86E0-3AC9D8E88F59}" destId="{114FAD83-4FF8-4D42-8817-5DC79383245B}" srcOrd="6" destOrd="0" presId="urn:microsoft.com/office/officeart/2005/8/layout/default"/>
    <dgm:cxn modelId="{FCDF3971-1F61-4423-BBCD-6C91B1C15B3F}" type="presParOf" srcId="{812E9C26-2634-4B43-86E0-3AC9D8E88F59}" destId="{C2663410-19C3-456E-BEE7-A8DC5EDD1B7E}" srcOrd="7" destOrd="0" presId="urn:microsoft.com/office/officeart/2005/8/layout/default"/>
    <dgm:cxn modelId="{FA66796A-E087-4FB0-A64F-5FED20D51F2A}" type="presParOf" srcId="{812E9C26-2634-4B43-86E0-3AC9D8E88F59}" destId="{3BC5B610-C5A8-47E8-A76D-0BF7892F0988}" srcOrd="8" destOrd="0" presId="urn:microsoft.com/office/officeart/2005/8/layout/default"/>
    <dgm:cxn modelId="{55E28EAE-6136-4808-BEE6-3F7E42F1B835}" type="presParOf" srcId="{812E9C26-2634-4B43-86E0-3AC9D8E88F59}" destId="{0FEFB578-9023-4E66-9B0B-5EA5C661F2B1}" srcOrd="9" destOrd="0" presId="urn:microsoft.com/office/officeart/2005/8/layout/default"/>
    <dgm:cxn modelId="{0C142C72-BFAD-4B70-A062-3D159517D274}" type="presParOf" srcId="{812E9C26-2634-4B43-86E0-3AC9D8E88F59}" destId="{361E9845-0554-4D21-9186-4CECE5C2D118}" srcOrd="10" destOrd="0" presId="urn:microsoft.com/office/officeart/2005/8/layout/default"/>
    <dgm:cxn modelId="{E5FC19B5-B43F-4942-9C1B-7E2B386C64D3}" type="presParOf" srcId="{812E9C26-2634-4B43-86E0-3AC9D8E88F59}" destId="{61D60699-1CBD-415B-B9F2-9521DF22D2F0}" srcOrd="11" destOrd="0" presId="urn:microsoft.com/office/officeart/2005/8/layout/default"/>
    <dgm:cxn modelId="{5A8FF9D3-7BDF-4D62-92DA-26F19772AE9D}" type="presParOf" srcId="{812E9C26-2634-4B43-86E0-3AC9D8E88F59}" destId="{CA47085D-6AD2-40C6-842A-F981C30B1BF6}" srcOrd="12" destOrd="0" presId="urn:microsoft.com/office/officeart/2005/8/layout/default"/>
    <dgm:cxn modelId="{F4F8B634-180F-42D8-A546-9042A8FD42A9}" type="presParOf" srcId="{812E9C26-2634-4B43-86E0-3AC9D8E88F59}" destId="{8109E0EE-EBE8-45CA-8B4D-75639C3674E4}" srcOrd="13" destOrd="0" presId="urn:microsoft.com/office/officeart/2005/8/layout/default"/>
    <dgm:cxn modelId="{594616BE-23E7-4F78-82F8-69E8F660DF02}" type="presParOf" srcId="{812E9C26-2634-4B43-86E0-3AC9D8E88F59}" destId="{F0B348DF-8440-4A24-A7B5-5DC51D38A96C}" srcOrd="14" destOrd="0" presId="urn:microsoft.com/office/officeart/2005/8/layout/default"/>
    <dgm:cxn modelId="{BDD8979F-8C6B-4BAC-AB7B-14CC9B79FC41}" type="presParOf" srcId="{812E9C26-2634-4B43-86E0-3AC9D8E88F59}" destId="{0EE768B2-95C2-4B5E-ACD3-CB55E5D87CE8}" srcOrd="15" destOrd="0" presId="urn:microsoft.com/office/officeart/2005/8/layout/default"/>
    <dgm:cxn modelId="{7191E32D-17D4-4A80-BE11-0AF32D9B3710}" type="presParOf" srcId="{812E9C26-2634-4B43-86E0-3AC9D8E88F59}" destId="{DCF34949-3C10-45C6-A14C-A7B5386D9F42}" srcOrd="16" destOrd="0" presId="urn:microsoft.com/office/officeart/2005/8/layout/default"/>
    <dgm:cxn modelId="{DF496FBF-08B3-481B-B05B-297A04F4FD1D}" type="presParOf" srcId="{812E9C26-2634-4B43-86E0-3AC9D8E88F59}" destId="{1BA512FF-CE88-4F53-BBD1-44B95AE7D8D0}" srcOrd="17" destOrd="0" presId="urn:microsoft.com/office/officeart/2005/8/layout/default"/>
    <dgm:cxn modelId="{AEA1C3E7-D482-49A3-9814-058CE7F633AA}" type="presParOf" srcId="{812E9C26-2634-4B43-86E0-3AC9D8E88F59}" destId="{68FE61E9-253B-4DC2-85CE-DFD562B927D8}" srcOrd="18" destOrd="0" presId="urn:microsoft.com/office/officeart/2005/8/layout/default"/>
    <dgm:cxn modelId="{FD21E5A0-CAA7-477E-9B2C-608DCC635283}" type="presParOf" srcId="{812E9C26-2634-4B43-86E0-3AC9D8E88F59}" destId="{05BB981B-416A-4A05-9A9A-A81CF5B7F508}" srcOrd="19" destOrd="0" presId="urn:microsoft.com/office/officeart/2005/8/layout/default"/>
    <dgm:cxn modelId="{9FEB152D-B3D0-4F49-9A8B-D0B10D20F2C6}" type="presParOf" srcId="{812E9C26-2634-4B43-86E0-3AC9D8E88F59}" destId="{205DD4F9-D811-4856-A17E-E67415BC25E7}" srcOrd="20" destOrd="0" presId="urn:microsoft.com/office/officeart/2005/8/layout/default"/>
    <dgm:cxn modelId="{FD18A9CB-60CB-433A-9EA6-24B940D2C26F}" type="presParOf" srcId="{812E9C26-2634-4B43-86E0-3AC9D8E88F59}" destId="{34399A1B-6A97-4A28-8C4F-48E77ED1C6E1}" srcOrd="21" destOrd="0" presId="urn:microsoft.com/office/officeart/2005/8/layout/default"/>
    <dgm:cxn modelId="{8BAC2640-8364-49DD-92C9-6B220D468CD7}" type="presParOf" srcId="{812E9C26-2634-4B43-86E0-3AC9D8E88F59}" destId="{E2CC02E2-64B1-4459-AE84-B7A50051DC40}" srcOrd="22" destOrd="0" presId="urn:microsoft.com/office/officeart/2005/8/layout/default"/>
    <dgm:cxn modelId="{C3F0BF51-67BA-472C-BC16-A98B0929FF40}" type="presParOf" srcId="{812E9C26-2634-4B43-86E0-3AC9D8E88F59}" destId="{2FC4E1E3-F3E9-4ED8-8CCC-44309492C5B1}" srcOrd="23" destOrd="0" presId="urn:microsoft.com/office/officeart/2005/8/layout/default"/>
    <dgm:cxn modelId="{E5C01401-22ED-4312-8FA5-0BBDD84CBE10}" type="presParOf" srcId="{812E9C26-2634-4B43-86E0-3AC9D8E88F59}" destId="{E64E5934-C2DA-48E2-A112-EA23E2359394}" srcOrd="24" destOrd="0" presId="urn:microsoft.com/office/officeart/2005/8/layout/default"/>
    <dgm:cxn modelId="{D6233AF4-8FFC-41EA-871D-DD4273310684}" type="presParOf" srcId="{812E9C26-2634-4B43-86E0-3AC9D8E88F59}" destId="{957F5606-7976-41E3-AB18-C320CD523B1D}" srcOrd="25" destOrd="0" presId="urn:microsoft.com/office/officeart/2005/8/layout/default"/>
    <dgm:cxn modelId="{054B6D5A-1C67-4055-A1F9-D6664F87693A}" type="presParOf" srcId="{812E9C26-2634-4B43-86E0-3AC9D8E88F59}" destId="{E283FDEB-518C-4EB6-A4FA-18978A2C97E5}" srcOrd="26" destOrd="0" presId="urn:microsoft.com/office/officeart/2005/8/layout/default"/>
    <dgm:cxn modelId="{5B71AE86-0D0B-40D6-A2A6-133C8F261C82}" type="presParOf" srcId="{812E9C26-2634-4B43-86E0-3AC9D8E88F59}" destId="{21E8A42A-9C06-433D-9402-FC9BA8F8798A}" srcOrd="27" destOrd="0" presId="urn:microsoft.com/office/officeart/2005/8/layout/default"/>
    <dgm:cxn modelId="{92896807-17CC-4949-9DF7-8DAD656496CA}" type="presParOf" srcId="{812E9C26-2634-4B43-86E0-3AC9D8E88F59}" destId="{FA075022-A6DB-4C79-B42A-B81CB29422B4}" srcOrd="28" destOrd="0" presId="urn:microsoft.com/office/officeart/2005/8/layout/default"/>
    <dgm:cxn modelId="{62734FE5-77B8-4EEA-8A6B-35866B96BD63}" type="presParOf" srcId="{812E9C26-2634-4B43-86E0-3AC9D8E88F59}" destId="{FB8B80D4-CF17-415C-8264-5A381435C623}" srcOrd="29" destOrd="0" presId="urn:microsoft.com/office/officeart/2005/8/layout/default"/>
    <dgm:cxn modelId="{352C176B-AEB6-4C4A-A602-E89E852AC30E}" type="presParOf" srcId="{812E9C26-2634-4B43-86E0-3AC9D8E88F59}" destId="{FDF75640-F80D-4737-A9B0-4B7A36484DFD}" srcOrd="30" destOrd="0" presId="urn:microsoft.com/office/officeart/2005/8/layout/default"/>
    <dgm:cxn modelId="{E45A4E07-0E53-44BE-B818-AC2D1600A075}" type="presParOf" srcId="{812E9C26-2634-4B43-86E0-3AC9D8E88F59}" destId="{7EF7F953-01B4-4B35-899C-E59E86291D5C}" srcOrd="31" destOrd="0" presId="urn:microsoft.com/office/officeart/2005/8/layout/default"/>
    <dgm:cxn modelId="{2A3B697A-C977-4CAD-ABED-A6400F63DFEB}" type="presParOf" srcId="{812E9C26-2634-4B43-86E0-3AC9D8E88F59}" destId="{86BE148B-D421-4D2A-8563-CEBF95E9924E}" srcOrd="32" destOrd="0" presId="urn:microsoft.com/office/officeart/2005/8/layout/default"/>
    <dgm:cxn modelId="{5BD5C1C6-3B67-4723-9523-976ED9E53CA0}" type="presParOf" srcId="{812E9C26-2634-4B43-86E0-3AC9D8E88F59}" destId="{8FC05540-01F4-419D-B5DE-FB93BD7E5A0C}" srcOrd="33" destOrd="0" presId="urn:microsoft.com/office/officeart/2005/8/layout/default"/>
    <dgm:cxn modelId="{870192A8-87F8-45E7-BDAF-9CC2D443C311}" type="presParOf" srcId="{812E9C26-2634-4B43-86E0-3AC9D8E88F59}" destId="{131C49BB-A04E-4B3F-8D28-DD6614DE2C20}"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6A2D4-CB1B-4368-B761-C199C2A2F460}">
      <dsp:nvSpPr>
        <dsp:cNvPr id="0" name=""/>
        <dsp:cNvSpPr/>
      </dsp:nvSpPr>
      <dsp:spPr>
        <a:xfrm>
          <a:off x="0" y="0"/>
          <a:ext cx="6110868" cy="951882"/>
        </a:xfrm>
        <a:prstGeom prst="roundRect">
          <a:avLst>
            <a:gd name="adj" fmla="val 10000"/>
          </a:avLst>
        </a:prstGeom>
        <a:solidFill>
          <a:srgbClr val="008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latin typeface="Silka" panose="00000500000000000000" pitchFamily="50" charset="-18"/>
              <a:cs typeface="Segoe UI" panose="020B0502040204020203" pitchFamily="34" charset="0"/>
            </a:rPr>
            <a:t>Włączenie </a:t>
          </a:r>
          <a:r>
            <a:rPr lang="pl-PL" sz="1700" b="1" u="sng" kern="1200">
              <a:latin typeface="Silka" panose="00000500000000000000" pitchFamily="50" charset="-18"/>
              <a:cs typeface="Segoe UI" panose="020B0502040204020203" pitchFamily="34" charset="0"/>
            </a:rPr>
            <a:t>sprzedawców paliw</a:t>
          </a:r>
          <a:r>
            <a:rPr lang="pl-PL" sz="1700" b="1" u="none" kern="1200">
              <a:latin typeface="Silka" panose="00000500000000000000" pitchFamily="50" charset="-18"/>
              <a:cs typeface="Segoe UI" panose="020B0502040204020203" pitchFamily="34" charset="0"/>
            </a:rPr>
            <a:t> do systemu ETS2</a:t>
          </a:r>
          <a:endParaRPr lang="pl-PL" sz="1700" kern="1200">
            <a:latin typeface="Silka" panose="00000500000000000000" pitchFamily="50" charset="-18"/>
            <a:cs typeface="Segoe UI" panose="020B0502040204020203" pitchFamily="34" charset="0"/>
          </a:endParaRPr>
        </a:p>
      </dsp:txBody>
      <dsp:txXfrm>
        <a:off x="27880" y="27880"/>
        <a:ext cx="5003277" cy="896122"/>
      </dsp:txXfrm>
    </dsp:sp>
    <dsp:sp modelId="{C06EB14C-BDD6-46EC-BE6A-E0B4D65E0321}">
      <dsp:nvSpPr>
        <dsp:cNvPr id="0" name=""/>
        <dsp:cNvSpPr/>
      </dsp:nvSpPr>
      <dsp:spPr>
        <a:xfrm>
          <a:off x="511785" y="1124951"/>
          <a:ext cx="6110868" cy="951882"/>
        </a:xfrm>
        <a:prstGeom prst="roundRect">
          <a:avLst>
            <a:gd name="adj" fmla="val 10000"/>
          </a:avLst>
        </a:prstGeom>
        <a:solidFill>
          <a:srgbClr val="008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latin typeface="Silka"/>
              <a:cs typeface="Segoe UI"/>
            </a:rPr>
            <a:t>Konieczność zakupu uprawnień do emisji zwiększa koszt sprzedawanych paliw</a:t>
          </a:r>
        </a:p>
      </dsp:txBody>
      <dsp:txXfrm>
        <a:off x="539665" y="1152831"/>
        <a:ext cx="4924599" cy="896122"/>
      </dsp:txXfrm>
    </dsp:sp>
    <dsp:sp modelId="{5C5BA92C-DE97-4774-943F-B36EE16297C6}">
      <dsp:nvSpPr>
        <dsp:cNvPr id="0" name=""/>
        <dsp:cNvSpPr/>
      </dsp:nvSpPr>
      <dsp:spPr>
        <a:xfrm>
          <a:off x="1015931" y="2249903"/>
          <a:ext cx="6110868" cy="951882"/>
        </a:xfrm>
        <a:prstGeom prst="roundRect">
          <a:avLst>
            <a:gd name="adj" fmla="val 10000"/>
          </a:avLst>
        </a:prstGeom>
        <a:solidFill>
          <a:srgbClr val="008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latin typeface="Silka"/>
              <a:cs typeface="Segoe UI"/>
            </a:rPr>
            <a:t>Sprzedawcy paliw przerzucają koszty ETS2 </a:t>
          </a:r>
          <a:br>
            <a:rPr lang="pl-PL" sz="1700" kern="1200">
              <a:latin typeface="Silka"/>
              <a:cs typeface="Segoe UI"/>
            </a:rPr>
          </a:br>
          <a:r>
            <a:rPr lang="pl-PL" sz="1700" kern="1200">
              <a:latin typeface="Silka"/>
              <a:cs typeface="Segoe UI"/>
            </a:rPr>
            <a:t>na </a:t>
          </a:r>
          <a:r>
            <a:rPr lang="pl-PL" sz="1700" b="1" u="sng" kern="1200">
              <a:solidFill>
                <a:schemeClr val="accent4"/>
              </a:solidFill>
              <a:latin typeface="Silka"/>
              <a:cs typeface="Segoe UI"/>
            </a:rPr>
            <a:t>konsumentów</a:t>
          </a:r>
        </a:p>
      </dsp:txBody>
      <dsp:txXfrm>
        <a:off x="1043811" y="2277783"/>
        <a:ext cx="4932237" cy="896122"/>
      </dsp:txXfrm>
    </dsp:sp>
    <dsp:sp modelId="{B4C5DA66-58EA-4BAC-AEBE-9500111622CC}">
      <dsp:nvSpPr>
        <dsp:cNvPr id="0" name=""/>
        <dsp:cNvSpPr/>
      </dsp:nvSpPr>
      <dsp:spPr>
        <a:xfrm>
          <a:off x="1527716" y="3374855"/>
          <a:ext cx="6110868" cy="951882"/>
        </a:xfrm>
        <a:prstGeom prst="roundRect">
          <a:avLst>
            <a:gd name="adj" fmla="val 10000"/>
          </a:avLst>
        </a:prstGeom>
        <a:solidFill>
          <a:srgbClr val="008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b="1" kern="1200">
              <a:latin typeface="Silka"/>
              <a:cs typeface="Segoe UI"/>
            </a:rPr>
            <a:t>Bodziec cenowy dla konsumentów </a:t>
          </a:r>
          <a:br>
            <a:rPr lang="pl-PL" sz="1700" kern="1200">
              <a:latin typeface="Silka"/>
              <a:cs typeface="Segoe UI"/>
            </a:rPr>
          </a:br>
          <a:r>
            <a:rPr lang="pl-PL" sz="1700" kern="1200">
              <a:latin typeface="Silka"/>
              <a:cs typeface="Segoe UI"/>
            </a:rPr>
            <a:t>do ograniczenia zużycia paliw kopalnych </a:t>
          </a:r>
          <a:br>
            <a:rPr lang="en-US" sz="1700" kern="1200">
              <a:latin typeface="Silka" panose="00000500000000000000" pitchFamily="50" charset="-18"/>
              <a:cs typeface="Segoe UI"/>
            </a:rPr>
          </a:br>
          <a:r>
            <a:rPr lang="pl-PL" sz="1700" b="1" u="sng" kern="1200">
              <a:latin typeface="Silka"/>
              <a:cs typeface="Segoe UI"/>
            </a:rPr>
            <a:t>bez włączania ich bezpośrednio do handlu emisjami</a:t>
          </a:r>
          <a:endParaRPr lang="pl-PL" sz="1700" b="1" kern="1200">
            <a:latin typeface="Silka" panose="00000500000000000000" pitchFamily="50" charset="-18"/>
            <a:cs typeface="Segoe UI" panose="020B0502040204020203" pitchFamily="34" charset="0"/>
          </a:endParaRPr>
        </a:p>
      </dsp:txBody>
      <dsp:txXfrm>
        <a:off x="1555596" y="3402735"/>
        <a:ext cx="4924599" cy="896122"/>
      </dsp:txXfrm>
    </dsp:sp>
    <dsp:sp modelId="{91F8C20B-A98C-4468-AD37-EDF7DD4A7D8C}">
      <dsp:nvSpPr>
        <dsp:cNvPr id="0" name=""/>
        <dsp:cNvSpPr/>
      </dsp:nvSpPr>
      <dsp:spPr>
        <a:xfrm>
          <a:off x="5492144" y="729055"/>
          <a:ext cx="618723" cy="61872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l-PL" sz="2800" kern="1200">
            <a:latin typeface="Silka" panose="00000500000000000000" pitchFamily="50" charset="-18"/>
            <a:cs typeface="Segoe UI" panose="020B0502040204020203" pitchFamily="34" charset="0"/>
          </a:endParaRPr>
        </a:p>
      </dsp:txBody>
      <dsp:txXfrm>
        <a:off x="5631357" y="729055"/>
        <a:ext cx="340297" cy="465589"/>
      </dsp:txXfrm>
    </dsp:sp>
    <dsp:sp modelId="{778AEF05-A126-40C3-B1B1-F040188C7115}">
      <dsp:nvSpPr>
        <dsp:cNvPr id="0" name=""/>
        <dsp:cNvSpPr/>
      </dsp:nvSpPr>
      <dsp:spPr>
        <a:xfrm>
          <a:off x="6003929" y="1854007"/>
          <a:ext cx="618723" cy="61872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l-PL" sz="2800" kern="1200">
            <a:latin typeface="Silka" panose="00000500000000000000" pitchFamily="50" charset="-18"/>
            <a:cs typeface="Segoe UI" panose="020B0502040204020203" pitchFamily="34" charset="0"/>
          </a:endParaRPr>
        </a:p>
      </dsp:txBody>
      <dsp:txXfrm>
        <a:off x="6143142" y="1854007"/>
        <a:ext cx="340297" cy="465589"/>
      </dsp:txXfrm>
    </dsp:sp>
    <dsp:sp modelId="{D18EB5C3-3730-43BA-A726-9AEDF9947BAC}">
      <dsp:nvSpPr>
        <dsp:cNvPr id="0" name=""/>
        <dsp:cNvSpPr/>
      </dsp:nvSpPr>
      <dsp:spPr>
        <a:xfrm>
          <a:off x="6508076" y="2978959"/>
          <a:ext cx="618723" cy="61872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l-PL" sz="2800" kern="1200">
            <a:latin typeface="Silka" panose="00000500000000000000" pitchFamily="50" charset="-18"/>
            <a:cs typeface="Segoe UI" panose="020B0502040204020203" pitchFamily="34" charset="0"/>
          </a:endParaRPr>
        </a:p>
      </dsp:txBody>
      <dsp:txXfrm>
        <a:off x="6647289" y="2978959"/>
        <a:ext cx="340297" cy="465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04F8A-2E46-46D8-B336-066216400EF5}">
      <dsp:nvSpPr>
        <dsp:cNvPr id="0" name=""/>
        <dsp:cNvSpPr/>
      </dsp:nvSpPr>
      <dsp:spPr>
        <a:xfrm>
          <a:off x="559868" y="0"/>
          <a:ext cx="6345177" cy="45558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D423D2-09BB-4D04-8B7E-8DD9EE2CA9AC}">
      <dsp:nvSpPr>
        <dsp:cNvPr id="0" name=""/>
        <dsp:cNvSpPr/>
      </dsp:nvSpPr>
      <dsp:spPr>
        <a:xfrm>
          <a:off x="3736" y="1366749"/>
          <a:ext cx="1796974" cy="18223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ts val="0"/>
            </a:spcAft>
            <a:buNone/>
          </a:pPr>
          <a:r>
            <a:rPr lang="pl-PL" sz="1500" b="1" kern="1200" dirty="0">
              <a:latin typeface="Segoe UI" panose="020B0502040204020203" pitchFamily="34" charset="0"/>
              <a:cs typeface="Segoe UI" panose="020B0502040204020203" pitchFamily="34" charset="0"/>
            </a:rPr>
            <a:t>ETS2 </a:t>
          </a:r>
        </a:p>
        <a:p>
          <a:pPr marL="0" lvl="0" indent="0" algn="l" defTabSz="666750">
            <a:lnSpc>
              <a:spcPct val="90000"/>
            </a:lnSpc>
            <a:spcBef>
              <a:spcPct val="0"/>
            </a:spcBef>
            <a:spcAft>
              <a:spcPts val="0"/>
            </a:spcAft>
            <a:buNone/>
          </a:pPr>
          <a:r>
            <a:rPr lang="pl-PL" sz="1500" b="0" kern="1200" dirty="0">
              <a:latin typeface="Segoe UI" panose="020B0502040204020203" pitchFamily="34" charset="0"/>
              <a:cs typeface="Segoe UI" panose="020B0502040204020203" pitchFamily="34" charset="0"/>
            </a:rPr>
            <a:t>– nowe narzędzie polityki klimatycznej</a:t>
          </a:r>
        </a:p>
      </dsp:txBody>
      <dsp:txXfrm>
        <a:off x="91457" y="1454470"/>
        <a:ext cx="1621532" cy="1646890"/>
      </dsp:txXfrm>
    </dsp:sp>
    <dsp:sp modelId="{9E285A36-DAA0-4ABB-A95B-348D654A30FE}">
      <dsp:nvSpPr>
        <dsp:cNvPr id="0" name=""/>
        <dsp:cNvSpPr/>
      </dsp:nvSpPr>
      <dsp:spPr>
        <a:xfrm>
          <a:off x="1890558" y="1366749"/>
          <a:ext cx="1796974" cy="18223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l-PL" sz="1500" b="1" kern="1200">
              <a:latin typeface="Segoe UI" panose="020B0502040204020203" pitchFamily="34" charset="0"/>
              <a:cs typeface="Segoe UI" panose="020B0502040204020203" pitchFamily="34" charset="0"/>
            </a:rPr>
            <a:t>Społeczny Fundusz Klimatyczny</a:t>
          </a:r>
        </a:p>
        <a:p>
          <a:pPr marL="0" lvl="0" indent="0" algn="l" defTabSz="666750">
            <a:lnSpc>
              <a:spcPct val="90000"/>
            </a:lnSpc>
            <a:spcBef>
              <a:spcPct val="0"/>
            </a:spcBef>
            <a:spcAft>
              <a:spcPct val="35000"/>
            </a:spcAft>
            <a:buNone/>
          </a:pPr>
          <a:r>
            <a:rPr lang="pl-PL" sz="1500" b="0" kern="1200">
              <a:latin typeface="Segoe UI" panose="020B0502040204020203" pitchFamily="34" charset="0"/>
              <a:cs typeface="Segoe UI" panose="020B0502040204020203" pitchFamily="34" charset="0"/>
            </a:rPr>
            <a:t>– redystrybucja w ramach ETS2</a:t>
          </a:r>
        </a:p>
      </dsp:txBody>
      <dsp:txXfrm>
        <a:off x="1978279" y="1454470"/>
        <a:ext cx="1621532" cy="1646890"/>
      </dsp:txXfrm>
    </dsp:sp>
    <dsp:sp modelId="{305EF690-04B3-439D-AC55-A97710B9E190}">
      <dsp:nvSpPr>
        <dsp:cNvPr id="0" name=""/>
        <dsp:cNvSpPr/>
      </dsp:nvSpPr>
      <dsp:spPr>
        <a:xfrm>
          <a:off x="3777381" y="1366749"/>
          <a:ext cx="1796974" cy="18223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l-PL" sz="1500" b="1" kern="1200">
              <a:latin typeface="Segoe UI" panose="020B0502040204020203" pitchFamily="34" charset="0"/>
              <a:cs typeface="Segoe UI" panose="020B0502040204020203" pitchFamily="34" charset="0"/>
            </a:rPr>
            <a:t>Plan społeczno-klimatyczny</a:t>
          </a:r>
        </a:p>
        <a:p>
          <a:pPr marL="0" lvl="0" indent="0" algn="l" defTabSz="666750" rtl="0">
            <a:lnSpc>
              <a:spcPct val="90000"/>
            </a:lnSpc>
            <a:spcBef>
              <a:spcPct val="0"/>
            </a:spcBef>
            <a:spcAft>
              <a:spcPct val="35000"/>
            </a:spcAft>
            <a:buNone/>
          </a:pPr>
          <a:r>
            <a:rPr lang="pl-PL" sz="1500" b="0" kern="1200">
              <a:latin typeface="Segoe UI"/>
              <a:cs typeface="Segoe UI"/>
            </a:rPr>
            <a:t>– warunek dostępu do SFK</a:t>
          </a:r>
        </a:p>
      </dsp:txBody>
      <dsp:txXfrm>
        <a:off x="3865102" y="1454470"/>
        <a:ext cx="1621532" cy="1646890"/>
      </dsp:txXfrm>
    </dsp:sp>
    <dsp:sp modelId="{0EA3F53A-C1AF-402A-916B-1C5D4364D5E1}">
      <dsp:nvSpPr>
        <dsp:cNvPr id="0" name=""/>
        <dsp:cNvSpPr/>
      </dsp:nvSpPr>
      <dsp:spPr>
        <a:xfrm>
          <a:off x="5664204" y="1366749"/>
          <a:ext cx="1796974" cy="18223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l-PL" sz="1500" b="1" kern="1200">
              <a:latin typeface="Segoe UI" panose="020B0502040204020203" pitchFamily="34" charset="0"/>
              <a:cs typeface="Segoe UI" panose="020B0502040204020203" pitchFamily="34" charset="0"/>
            </a:rPr>
            <a:t>Plan jako szansa na uporządkowanie krajowych polityk oraz inwestycji</a:t>
          </a:r>
        </a:p>
      </dsp:txBody>
      <dsp:txXfrm>
        <a:off x="5751925" y="1454470"/>
        <a:ext cx="1621532" cy="164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60E9B-11EE-4531-9E67-AFF2B87CEE03}">
      <dsp:nvSpPr>
        <dsp:cNvPr id="0" name=""/>
        <dsp:cNvSpPr/>
      </dsp:nvSpPr>
      <dsp:spPr>
        <a:xfrm rot="5400000">
          <a:off x="-261414" y="261465"/>
          <a:ext cx="1742764" cy="1219935"/>
        </a:xfrm>
        <a:prstGeom prst="chevron">
          <a:avLst/>
        </a:prstGeom>
        <a:solidFill>
          <a:srgbClr val="0081F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b="1" kern="1200">
              <a:latin typeface="Silka" panose="00000500000000000000" pitchFamily="50" charset="-18"/>
              <a:cs typeface="Segoe UI" panose="020B0502040204020203" pitchFamily="34" charset="0"/>
            </a:rPr>
            <a:t>VI 2025</a:t>
          </a:r>
        </a:p>
      </dsp:txBody>
      <dsp:txXfrm rot="-5400000">
        <a:off x="1" y="610019"/>
        <a:ext cx="1219935" cy="522829"/>
      </dsp:txXfrm>
    </dsp:sp>
    <dsp:sp modelId="{F6809C4B-24F8-4283-9EEC-2D20F5EC77F8}">
      <dsp:nvSpPr>
        <dsp:cNvPr id="0" name=""/>
        <dsp:cNvSpPr/>
      </dsp:nvSpPr>
      <dsp:spPr>
        <a:xfrm rot="5400000">
          <a:off x="3722570" y="-2502584"/>
          <a:ext cx="1132796" cy="6138066"/>
        </a:xfrm>
        <a:prstGeom prst="round2SameRect">
          <a:avLst/>
        </a:prstGeom>
        <a:solidFill>
          <a:srgbClr val="C1E1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l-PL" sz="1700" kern="1200" dirty="0">
              <a:latin typeface="Silka" panose="00000500000000000000" pitchFamily="50" charset="-18"/>
              <a:cs typeface="Segoe UI" panose="020B0502040204020203" pitchFamily="34" charset="0"/>
            </a:rPr>
            <a:t>Proces tworzenia koordynowany przez </a:t>
          </a:r>
          <a:r>
            <a:rPr lang="pl-PL" sz="1700" b="1" kern="1200" dirty="0">
              <a:latin typeface="Silka" panose="00000500000000000000" pitchFamily="50" charset="-18"/>
              <a:cs typeface="Segoe UI" panose="020B0502040204020203" pitchFamily="34" charset="0"/>
            </a:rPr>
            <a:t>MFiPR</a:t>
          </a:r>
        </a:p>
        <a:p>
          <a:pPr marL="171450" lvl="1" indent="-171450" algn="l" defTabSz="755650">
            <a:lnSpc>
              <a:spcPct val="90000"/>
            </a:lnSpc>
            <a:spcBef>
              <a:spcPct val="0"/>
            </a:spcBef>
            <a:spcAft>
              <a:spcPct val="15000"/>
            </a:spcAft>
            <a:buChar char="•"/>
          </a:pPr>
          <a:r>
            <a:rPr lang="pl-PL" sz="1700" kern="1200" dirty="0">
              <a:latin typeface="Silka" panose="00000500000000000000" pitchFamily="50" charset="-18"/>
              <a:cs typeface="Segoe UI" panose="020B0502040204020203" pitchFamily="34" charset="0"/>
            </a:rPr>
            <a:t>Termin na przedłożenie Planu do Komisji Europejskiej (do tej pory PSK formalnie złożyły Szwecja i Łotwa, </a:t>
          </a:r>
          <a:r>
            <a:rPr lang="pl-PL" sz="1700" kern="1200" dirty="0">
              <a:latin typeface="Silka" panose="00000500000000000000" pitchFamily="50" charset="-18"/>
              <a:cs typeface="Segoe UI" panose="020B0502040204020203" pitchFamily="34" charset="0"/>
              <a:hlinkClick xmlns:r="http://schemas.openxmlformats.org/officeDocument/2006/relationships" r:id="rId1"/>
            </a:rPr>
            <a:t>więcej niż połowa </a:t>
          </a:r>
          <a:r>
            <a:rPr lang="pl-PL" sz="1700" kern="1200" dirty="0" err="1">
              <a:latin typeface="Silka" panose="00000500000000000000" pitchFamily="50" charset="-18"/>
              <a:cs typeface="Segoe UI" panose="020B0502040204020203" pitchFamily="34" charset="0"/>
              <a:hlinkClick xmlns:r="http://schemas.openxmlformats.org/officeDocument/2006/relationships" r:id="rId1"/>
            </a:rPr>
            <a:t>PCz</a:t>
          </a:r>
          <a:r>
            <a:rPr lang="pl-PL" sz="1700" kern="1200" dirty="0">
              <a:latin typeface="Silka" panose="00000500000000000000" pitchFamily="50" charset="-18"/>
              <a:cs typeface="Segoe UI" panose="020B0502040204020203" pitchFamily="34" charset="0"/>
              <a:hlinkClick xmlns:r="http://schemas.openxmlformats.org/officeDocument/2006/relationships" r:id="rId1"/>
            </a:rPr>
            <a:t> przesłała projekt</a:t>
          </a:r>
          <a:r>
            <a:rPr lang="pl-PL" sz="1700" kern="1200" dirty="0">
              <a:latin typeface="Silka" panose="00000500000000000000" pitchFamily="50" charset="-18"/>
              <a:cs typeface="Segoe UI" panose="020B0502040204020203" pitchFamily="34" charset="0"/>
            </a:rPr>
            <a:t>)</a:t>
          </a:r>
        </a:p>
      </dsp:txBody>
      <dsp:txXfrm rot="-5400000">
        <a:off x="1219936" y="55349"/>
        <a:ext cx="6082767" cy="1022198"/>
      </dsp:txXfrm>
    </dsp:sp>
    <dsp:sp modelId="{1C6AF827-CC7D-4BCD-9C54-ED6332646132}">
      <dsp:nvSpPr>
        <dsp:cNvPr id="0" name=""/>
        <dsp:cNvSpPr/>
      </dsp:nvSpPr>
      <dsp:spPr>
        <a:xfrm rot="5400000">
          <a:off x="-261414" y="1811458"/>
          <a:ext cx="1742764" cy="1219935"/>
        </a:xfrm>
        <a:prstGeom prst="chevron">
          <a:avLst/>
        </a:prstGeom>
        <a:solidFill>
          <a:srgbClr val="0081F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b="1" kern="1200" dirty="0">
              <a:latin typeface="Silka" panose="00000500000000000000" pitchFamily="50" charset="-18"/>
              <a:cs typeface="Segoe UI" panose="020B0502040204020203" pitchFamily="34" charset="0"/>
            </a:rPr>
            <a:t>VII 2025- 2026</a:t>
          </a:r>
        </a:p>
      </dsp:txBody>
      <dsp:txXfrm rot="-5400000">
        <a:off x="1" y="2160012"/>
        <a:ext cx="1219935" cy="522829"/>
      </dsp:txXfrm>
    </dsp:sp>
    <dsp:sp modelId="{065371DB-5FAD-4118-A59F-A300A70F5981}">
      <dsp:nvSpPr>
        <dsp:cNvPr id="0" name=""/>
        <dsp:cNvSpPr/>
      </dsp:nvSpPr>
      <dsp:spPr>
        <a:xfrm rot="5400000">
          <a:off x="3722570" y="-952591"/>
          <a:ext cx="1132796" cy="6138066"/>
        </a:xfrm>
        <a:prstGeom prst="round2SameRect">
          <a:avLst/>
        </a:prstGeom>
        <a:solidFill>
          <a:srgbClr val="C1E1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l-PL" sz="1700" b="0" kern="1200" dirty="0">
              <a:latin typeface="Silka" panose="00000500000000000000" pitchFamily="50" charset="-18"/>
              <a:cs typeface="Segoe UI" panose="020B0502040204020203" pitchFamily="34" charset="0"/>
            </a:rPr>
            <a:t>Ocena Planu przez Komisję (do 5 miesięcy)</a:t>
          </a:r>
        </a:p>
        <a:p>
          <a:pPr marL="171450" lvl="1" indent="-171450" algn="l" defTabSz="755650">
            <a:lnSpc>
              <a:spcPct val="90000"/>
            </a:lnSpc>
            <a:spcBef>
              <a:spcPct val="0"/>
            </a:spcBef>
            <a:spcAft>
              <a:spcPct val="15000"/>
            </a:spcAft>
            <a:buChar char="•"/>
          </a:pPr>
          <a:r>
            <a:rPr lang="pl-PL" sz="1700" b="0" kern="1200" dirty="0">
              <a:latin typeface="Silka" panose="00000500000000000000" pitchFamily="50" charset="-18"/>
              <a:cs typeface="Segoe UI" panose="020B0502040204020203" pitchFamily="34" charset="0"/>
            </a:rPr>
            <a:t>Po pozytywnej ocenie – podpisanie umowy i wnioski o środki (pierwsze wnioski o środki od </a:t>
          </a:r>
          <a:r>
            <a:rPr lang="pl-PL" sz="1700" b="0" kern="1200" dirty="0">
              <a:solidFill>
                <a:schemeClr val="tx1"/>
              </a:solidFill>
              <a:latin typeface="Silka" panose="00000500000000000000" pitchFamily="50" charset="-18"/>
              <a:cs typeface="Segoe UI" panose="020B05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31 lipca 2026</a:t>
          </a:r>
          <a:r>
            <a:rPr lang="pl-PL" sz="1700" b="0" kern="1200" dirty="0">
              <a:latin typeface="Silka" panose="00000500000000000000" pitchFamily="50" charset="-18"/>
              <a:cs typeface="Segoe UI" panose="020B0502040204020203" pitchFamily="34" charset="0"/>
            </a:rPr>
            <a:t>)</a:t>
          </a:r>
        </a:p>
      </dsp:txBody>
      <dsp:txXfrm rot="-5400000">
        <a:off x="1219936" y="1605342"/>
        <a:ext cx="6082767" cy="1022198"/>
      </dsp:txXfrm>
    </dsp:sp>
    <dsp:sp modelId="{F769E1DF-B060-4FD1-AAEF-07CCC0A048B3}">
      <dsp:nvSpPr>
        <dsp:cNvPr id="0" name=""/>
        <dsp:cNvSpPr/>
      </dsp:nvSpPr>
      <dsp:spPr>
        <a:xfrm rot="5400000">
          <a:off x="-261414" y="3361451"/>
          <a:ext cx="1742764" cy="1219935"/>
        </a:xfrm>
        <a:prstGeom prst="chevron">
          <a:avLst/>
        </a:prstGeom>
        <a:solidFill>
          <a:srgbClr val="0081F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b="1" kern="1200">
              <a:latin typeface="Silka" panose="00000500000000000000" pitchFamily="50" charset="-18"/>
              <a:cs typeface="Segoe UI" panose="020B0502040204020203" pitchFamily="34" charset="0"/>
            </a:rPr>
            <a:t>2026-2032</a:t>
          </a:r>
        </a:p>
      </dsp:txBody>
      <dsp:txXfrm rot="-5400000">
        <a:off x="1" y="3710005"/>
        <a:ext cx="1219935" cy="522829"/>
      </dsp:txXfrm>
    </dsp:sp>
    <dsp:sp modelId="{45D45773-98F9-4554-8B14-61E202C6B0D2}">
      <dsp:nvSpPr>
        <dsp:cNvPr id="0" name=""/>
        <dsp:cNvSpPr/>
      </dsp:nvSpPr>
      <dsp:spPr>
        <a:xfrm rot="5400000">
          <a:off x="3722570" y="597401"/>
          <a:ext cx="1132796" cy="6138066"/>
        </a:xfrm>
        <a:prstGeom prst="round2SameRect">
          <a:avLst/>
        </a:prstGeom>
        <a:solidFill>
          <a:srgbClr val="C1E1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l-PL" sz="1700" b="0" kern="1200" dirty="0">
              <a:latin typeface="Silka" panose="00000500000000000000" pitchFamily="50" charset="-18"/>
              <a:cs typeface="Segoe UI" panose="020B0502040204020203" pitchFamily="34" charset="0"/>
            </a:rPr>
            <a:t>Wdrażanie Planu, kolejne wnioski o środki po spełnieniu kamieni milowych</a:t>
          </a:r>
        </a:p>
        <a:p>
          <a:pPr marL="171450" lvl="1" indent="-171450" algn="l" defTabSz="755650">
            <a:lnSpc>
              <a:spcPct val="90000"/>
            </a:lnSpc>
            <a:spcBef>
              <a:spcPct val="0"/>
            </a:spcBef>
            <a:spcAft>
              <a:spcPct val="15000"/>
            </a:spcAft>
            <a:buChar char="•"/>
          </a:pPr>
          <a:r>
            <a:rPr lang="pl-PL" sz="1700" b="0" kern="1200">
              <a:latin typeface="Silka" panose="00000500000000000000" pitchFamily="50" charset="-18"/>
              <a:cs typeface="Segoe UI" panose="020B0502040204020203" pitchFamily="34" charset="0"/>
            </a:rPr>
            <a:t>Raportowanie postępów do KE co 2 lata, w 2029 r. ocena adekwatności Planu przez kraj</a:t>
          </a:r>
        </a:p>
      </dsp:txBody>
      <dsp:txXfrm rot="-5400000">
        <a:off x="1219936" y="3155335"/>
        <a:ext cx="6082767" cy="1022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E2CF0-A111-4C40-A0B9-4C753E71AEA4}">
      <dsp:nvSpPr>
        <dsp:cNvPr id="0" name=""/>
        <dsp:cNvSpPr/>
      </dsp:nvSpPr>
      <dsp:spPr>
        <a:xfrm>
          <a:off x="2868" y="225732"/>
          <a:ext cx="1553217" cy="931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a:latin typeface="Segoe UI" panose="020B0502040204020203" pitchFamily="34" charset="0"/>
              <a:cs typeface="Segoe UI" panose="020B0502040204020203" pitchFamily="34" charset="0"/>
            </a:rPr>
            <a:t>Program „Czyste Powietrze”</a:t>
          </a:r>
        </a:p>
      </dsp:txBody>
      <dsp:txXfrm>
        <a:off x="2868" y="225732"/>
        <a:ext cx="1553217" cy="931930"/>
      </dsp:txXfrm>
    </dsp:sp>
    <dsp:sp modelId="{3526E4E7-A395-4C17-A661-B4D270FEEEC9}">
      <dsp:nvSpPr>
        <dsp:cNvPr id="0" name=""/>
        <dsp:cNvSpPr/>
      </dsp:nvSpPr>
      <dsp:spPr>
        <a:xfrm>
          <a:off x="1711407" y="225732"/>
          <a:ext cx="1553217" cy="931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Program Budownictwa Socjalnego i Komunalnego</a:t>
          </a:r>
        </a:p>
      </dsp:txBody>
      <dsp:txXfrm>
        <a:off x="1711407" y="225732"/>
        <a:ext cx="1553217" cy="931930"/>
      </dsp:txXfrm>
    </dsp:sp>
    <dsp:sp modelId="{4FD81285-851A-4E70-BBC4-C62B4EFBF286}">
      <dsp:nvSpPr>
        <dsp:cNvPr id="0" name=""/>
        <dsp:cNvSpPr/>
      </dsp:nvSpPr>
      <dsp:spPr>
        <a:xfrm>
          <a:off x="3419947" y="225732"/>
          <a:ext cx="1553217" cy="931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Program Mieszkalnictwa Wspomaganego i Treningowego</a:t>
          </a:r>
        </a:p>
      </dsp:txBody>
      <dsp:txXfrm>
        <a:off x="3419947" y="225732"/>
        <a:ext cx="1553217" cy="931930"/>
      </dsp:txXfrm>
    </dsp:sp>
    <dsp:sp modelId="{114FAD83-4FF8-4D42-8817-5DC79383245B}">
      <dsp:nvSpPr>
        <dsp:cNvPr id="0" name=""/>
        <dsp:cNvSpPr/>
      </dsp:nvSpPr>
      <dsp:spPr>
        <a:xfrm>
          <a:off x="5128486" y="225732"/>
          <a:ext cx="1553217" cy="931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Program „Szkolenia dla pracowników OPS w zakresie oferty dla ubogich energetycznie”</a:t>
          </a:r>
        </a:p>
      </dsp:txBody>
      <dsp:txXfrm>
        <a:off x="5128486" y="225732"/>
        <a:ext cx="1553217" cy="931930"/>
      </dsp:txXfrm>
    </dsp:sp>
    <dsp:sp modelId="{3BC5B610-C5A8-47E8-A76D-0BF7892F0988}">
      <dsp:nvSpPr>
        <dsp:cNvPr id="0" name=""/>
        <dsp:cNvSpPr/>
      </dsp:nvSpPr>
      <dsp:spPr>
        <a:xfrm>
          <a:off x="6837025" y="225732"/>
          <a:ext cx="1553217" cy="931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a:t>
          </a:r>
          <a:r>
            <a:rPr lang="pl-PL" sz="1000" b="1" kern="1200" dirty="0" err="1">
              <a:latin typeface="Segoe UI" panose="020B0502040204020203" pitchFamily="34" charset="0"/>
              <a:cs typeface="Segoe UI" panose="020B0502040204020203" pitchFamily="34" charset="0"/>
            </a:rPr>
            <a:t>regio</a:t>
          </a:r>
          <a:r>
            <a:rPr lang="pl-PL" sz="1000" b="1" kern="1200" dirty="0">
              <a:latin typeface="Segoe UI" panose="020B0502040204020203" pitchFamily="34" charset="0"/>
              <a:cs typeface="Segoe UI" panose="020B0502040204020203" pitchFamily="34" charset="0"/>
            </a:rPr>
            <a:t>) Wspieranie renowacji budynków</a:t>
          </a:r>
        </a:p>
      </dsp:txBody>
      <dsp:txXfrm>
        <a:off x="6837025" y="225732"/>
        <a:ext cx="1553217" cy="931930"/>
      </dsp:txXfrm>
    </dsp:sp>
    <dsp:sp modelId="{361E9845-0554-4D21-9186-4CECE5C2D118}">
      <dsp:nvSpPr>
        <dsp:cNvPr id="0" name=""/>
        <dsp:cNvSpPr/>
      </dsp:nvSpPr>
      <dsp:spPr>
        <a:xfrm>
          <a:off x="2868" y="1312984"/>
          <a:ext cx="1553217" cy="931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a:t>
          </a:r>
          <a:r>
            <a:rPr lang="pl-PL" sz="1000" b="1" kern="1200" dirty="0" err="1">
              <a:latin typeface="Segoe UI" panose="020B0502040204020203" pitchFamily="34" charset="0"/>
              <a:cs typeface="Segoe UI" panose="020B0502040204020203" pitchFamily="34" charset="0"/>
            </a:rPr>
            <a:t>regio</a:t>
          </a:r>
          <a:r>
            <a:rPr lang="pl-PL" sz="1000" b="1" kern="1200" dirty="0">
              <a:latin typeface="Segoe UI" panose="020B0502040204020203" pitchFamily="34" charset="0"/>
              <a:cs typeface="Segoe UI" panose="020B0502040204020203" pitchFamily="34" charset="0"/>
            </a:rPr>
            <a:t>) Działania edukacyjne oraz doradztwo energetyczne w ramach sieci doradców zatrudnionych w JST</a:t>
          </a:r>
        </a:p>
      </dsp:txBody>
      <dsp:txXfrm>
        <a:off x="2868" y="1312984"/>
        <a:ext cx="1553217" cy="931930"/>
      </dsp:txXfrm>
    </dsp:sp>
    <dsp:sp modelId="{CA47085D-6AD2-40C6-842A-F981C30B1BF6}">
      <dsp:nvSpPr>
        <dsp:cNvPr id="0" name=""/>
        <dsp:cNvSpPr/>
      </dsp:nvSpPr>
      <dsp:spPr>
        <a:xfrm>
          <a:off x="1711407" y="1312984"/>
          <a:ext cx="1553217" cy="931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Program Pilotażowy – Społeczności energetyczne</a:t>
          </a:r>
        </a:p>
      </dsp:txBody>
      <dsp:txXfrm>
        <a:off x="1711407" y="1312984"/>
        <a:ext cx="1553217" cy="931930"/>
      </dsp:txXfrm>
    </dsp:sp>
    <dsp:sp modelId="{F0B348DF-8440-4A24-A7B5-5DC51D38A96C}">
      <dsp:nvSpPr>
        <dsp:cNvPr id="0" name=""/>
        <dsp:cNvSpPr/>
      </dsp:nvSpPr>
      <dsp:spPr>
        <a:xfrm>
          <a:off x="3419947" y="1312984"/>
          <a:ext cx="1553217" cy="931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Program Wsparcia Mikroprzedsiębiorstw – efektywność energetyczna budynków</a:t>
          </a:r>
        </a:p>
      </dsp:txBody>
      <dsp:txXfrm>
        <a:off x="3419947" y="1312984"/>
        <a:ext cx="1553217" cy="931930"/>
      </dsp:txXfrm>
    </dsp:sp>
    <dsp:sp modelId="{DCF34949-3C10-45C6-A14C-A7B5386D9F42}">
      <dsp:nvSpPr>
        <dsp:cNvPr id="0" name=""/>
        <dsp:cNvSpPr/>
      </dsp:nvSpPr>
      <dsp:spPr>
        <a:xfrm>
          <a:off x="5128486" y="1312984"/>
          <a:ext cx="1553217" cy="93193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Zakup taboru autobusowego</a:t>
          </a:r>
        </a:p>
      </dsp:txBody>
      <dsp:txXfrm>
        <a:off x="5128486" y="1312984"/>
        <a:ext cx="1553217" cy="931930"/>
      </dsp:txXfrm>
    </dsp:sp>
    <dsp:sp modelId="{68FE61E9-253B-4DC2-85CE-DFD562B927D8}">
      <dsp:nvSpPr>
        <dsp:cNvPr id="0" name=""/>
        <dsp:cNvSpPr/>
      </dsp:nvSpPr>
      <dsp:spPr>
        <a:xfrm>
          <a:off x="6837025" y="1312984"/>
          <a:ext cx="1553217" cy="93193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Zakup taboru kolejowego</a:t>
          </a:r>
        </a:p>
      </dsp:txBody>
      <dsp:txXfrm>
        <a:off x="6837025" y="1312984"/>
        <a:ext cx="1553217" cy="931930"/>
      </dsp:txXfrm>
    </dsp:sp>
    <dsp:sp modelId="{205DD4F9-D811-4856-A17E-E67415BC25E7}">
      <dsp:nvSpPr>
        <dsp:cNvPr id="0" name=""/>
        <dsp:cNvSpPr/>
      </dsp:nvSpPr>
      <dsp:spPr>
        <a:xfrm>
          <a:off x="2868" y="2400236"/>
          <a:ext cx="1553217" cy="93193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Inwestycje w budowę, przebudowy przystanków i stacji kolejowych wraz z budową parkingów</a:t>
          </a:r>
        </a:p>
      </dsp:txBody>
      <dsp:txXfrm>
        <a:off x="2868" y="2400236"/>
        <a:ext cx="1553217" cy="931930"/>
      </dsp:txXfrm>
    </dsp:sp>
    <dsp:sp modelId="{E2CC02E2-64B1-4459-AE84-B7A50051DC40}">
      <dsp:nvSpPr>
        <dsp:cNvPr id="0" name=""/>
        <dsp:cNvSpPr/>
      </dsp:nvSpPr>
      <dsp:spPr>
        <a:xfrm>
          <a:off x="1711407" y="2400236"/>
          <a:ext cx="1553217" cy="93193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Środki dla JST na organizację publicznego transportu kolejowego</a:t>
          </a:r>
        </a:p>
      </dsp:txBody>
      <dsp:txXfrm>
        <a:off x="1711407" y="2400236"/>
        <a:ext cx="1553217" cy="931930"/>
      </dsp:txXfrm>
    </dsp:sp>
    <dsp:sp modelId="{E64E5934-C2DA-48E2-A112-EA23E2359394}">
      <dsp:nvSpPr>
        <dsp:cNvPr id="0" name=""/>
        <dsp:cNvSpPr/>
      </dsp:nvSpPr>
      <dsp:spPr>
        <a:xfrm>
          <a:off x="3419947" y="2400236"/>
          <a:ext cx="1553217" cy="93193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a:t>
          </a:r>
          <a:r>
            <a:rPr lang="pl-PL" sz="1000" b="1" kern="1200" dirty="0" err="1">
              <a:latin typeface="Segoe UI" panose="020B0502040204020203" pitchFamily="34" charset="0"/>
              <a:cs typeface="Segoe UI" panose="020B0502040204020203" pitchFamily="34" charset="0"/>
            </a:rPr>
            <a:t>regio</a:t>
          </a:r>
          <a:r>
            <a:rPr lang="pl-PL" sz="1000" b="1" kern="1200" dirty="0">
              <a:latin typeface="Segoe UI" panose="020B0502040204020203" pitchFamily="34" charset="0"/>
              <a:cs typeface="Segoe UI" panose="020B0502040204020203" pitchFamily="34" charset="0"/>
            </a:rPr>
            <a:t>) Infrastruktura pasażerska transportu autobusowego</a:t>
          </a:r>
        </a:p>
      </dsp:txBody>
      <dsp:txXfrm>
        <a:off x="3419947" y="2400236"/>
        <a:ext cx="1553217" cy="931930"/>
      </dsp:txXfrm>
    </dsp:sp>
    <dsp:sp modelId="{E283FDEB-518C-4EB6-A4FA-18978A2C97E5}">
      <dsp:nvSpPr>
        <dsp:cNvPr id="0" name=""/>
        <dsp:cNvSpPr/>
      </dsp:nvSpPr>
      <dsp:spPr>
        <a:xfrm>
          <a:off x="5128486" y="2400236"/>
          <a:ext cx="1553217" cy="93193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a:t>
          </a:r>
          <a:r>
            <a:rPr lang="pl-PL" sz="1000" b="1" kern="1200" dirty="0" err="1">
              <a:latin typeface="Segoe UI" panose="020B0502040204020203" pitchFamily="34" charset="0"/>
              <a:cs typeface="Segoe UI" panose="020B0502040204020203" pitchFamily="34" charset="0"/>
            </a:rPr>
            <a:t>regio</a:t>
          </a:r>
          <a:r>
            <a:rPr lang="pl-PL" sz="1000" b="1" kern="1200" dirty="0">
              <a:latin typeface="Segoe UI" panose="020B0502040204020203" pitchFamily="34" charset="0"/>
              <a:cs typeface="Segoe UI" panose="020B0502040204020203" pitchFamily="34" charset="0"/>
            </a:rPr>
            <a:t>) Węzły przesiadkowe</a:t>
          </a:r>
        </a:p>
      </dsp:txBody>
      <dsp:txXfrm>
        <a:off x="5128486" y="2400236"/>
        <a:ext cx="1553217" cy="931930"/>
      </dsp:txXfrm>
    </dsp:sp>
    <dsp:sp modelId="{FA075022-A6DB-4C79-B42A-B81CB29422B4}">
      <dsp:nvSpPr>
        <dsp:cNvPr id="0" name=""/>
        <dsp:cNvSpPr/>
      </dsp:nvSpPr>
      <dsp:spPr>
        <a:xfrm>
          <a:off x="6837025" y="2400236"/>
          <a:ext cx="1553217" cy="93193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a:t>
          </a:r>
          <a:r>
            <a:rPr lang="pl-PL" sz="1000" b="1" kern="1200" dirty="0" err="1">
              <a:latin typeface="Segoe UI" panose="020B0502040204020203" pitchFamily="34" charset="0"/>
              <a:cs typeface="Segoe UI" panose="020B0502040204020203" pitchFamily="34" charset="0"/>
            </a:rPr>
            <a:t>regio</a:t>
          </a:r>
          <a:r>
            <a:rPr lang="pl-PL" sz="1000" b="1" kern="1200" dirty="0">
              <a:latin typeface="Segoe UI" panose="020B0502040204020203" pitchFamily="34" charset="0"/>
              <a:cs typeface="Segoe UI" panose="020B0502040204020203" pitchFamily="34" charset="0"/>
            </a:rPr>
            <a:t>) Transport rowerowy</a:t>
          </a:r>
        </a:p>
      </dsp:txBody>
      <dsp:txXfrm>
        <a:off x="6837025" y="2400236"/>
        <a:ext cx="1553217" cy="931930"/>
      </dsp:txXfrm>
    </dsp:sp>
    <dsp:sp modelId="{FDF75640-F80D-4737-A9B0-4B7A36484DFD}">
      <dsp:nvSpPr>
        <dsp:cNvPr id="0" name=""/>
        <dsp:cNvSpPr/>
      </dsp:nvSpPr>
      <dsp:spPr>
        <a:xfrm>
          <a:off x="1711407" y="3487489"/>
          <a:ext cx="1553217" cy="93193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a:t>
          </a:r>
          <a:r>
            <a:rPr lang="pl-PL" sz="1000" b="1" kern="1200" dirty="0" err="1">
              <a:latin typeface="Segoe UI" panose="020B0502040204020203" pitchFamily="34" charset="0"/>
              <a:cs typeface="Segoe UI" panose="020B0502040204020203" pitchFamily="34" charset="0"/>
            </a:rPr>
            <a:t>regio</a:t>
          </a:r>
          <a:r>
            <a:rPr lang="pl-PL" sz="1000" b="1" kern="1200" dirty="0">
              <a:latin typeface="Segoe UI" panose="020B0502040204020203" pitchFamily="34" charset="0"/>
              <a:cs typeface="Segoe UI" panose="020B0502040204020203" pitchFamily="34" charset="0"/>
            </a:rPr>
            <a:t>) Tabor kolejowy</a:t>
          </a:r>
        </a:p>
      </dsp:txBody>
      <dsp:txXfrm>
        <a:off x="1711407" y="3487489"/>
        <a:ext cx="1553217" cy="931930"/>
      </dsp:txXfrm>
    </dsp:sp>
    <dsp:sp modelId="{86BE148B-D421-4D2A-8563-CEBF95E9924E}">
      <dsp:nvSpPr>
        <dsp:cNvPr id="0" name=""/>
        <dsp:cNvSpPr/>
      </dsp:nvSpPr>
      <dsp:spPr>
        <a:xfrm>
          <a:off x="3419947" y="3487489"/>
          <a:ext cx="1553217" cy="931930"/>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Bon (voucher) na pokrycie kosztów energii dla emerytów</a:t>
          </a:r>
        </a:p>
      </dsp:txBody>
      <dsp:txXfrm>
        <a:off x="3419947" y="3487489"/>
        <a:ext cx="1553217" cy="931930"/>
      </dsp:txXfrm>
    </dsp:sp>
    <dsp:sp modelId="{131C49BB-A04E-4B3F-8D28-DD6614DE2C20}">
      <dsp:nvSpPr>
        <dsp:cNvPr id="0" name=""/>
        <dsp:cNvSpPr/>
      </dsp:nvSpPr>
      <dsp:spPr>
        <a:xfrm>
          <a:off x="5128486" y="3487489"/>
          <a:ext cx="1553217" cy="931930"/>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1" kern="1200" dirty="0">
              <a:latin typeface="Segoe UI" panose="020B0502040204020203" pitchFamily="34" charset="0"/>
              <a:cs typeface="Segoe UI" panose="020B0502040204020203" pitchFamily="34" charset="0"/>
            </a:rPr>
            <a:t>Pomoc techniczna, w tym komunikacja</a:t>
          </a:r>
        </a:p>
      </dsp:txBody>
      <dsp:txXfrm>
        <a:off x="5128486" y="3487489"/>
        <a:ext cx="1553217" cy="93193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EB2630-C37A-9E49-A053-7F862C3DAA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a:extLst>
              <a:ext uri="{FF2B5EF4-FFF2-40B4-BE49-F238E27FC236}">
                <a16:creationId xmlns:a16="http://schemas.microsoft.com/office/drawing/2014/main" id="{018830FE-3336-CA4B-A73C-40D2D44860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B279AE-5396-A44F-B280-FB0E8F744E81}" type="datetimeFigureOut">
              <a:rPr lang="pl-PL" smtClean="0"/>
              <a:t>15.10.2025</a:t>
            </a:fld>
            <a:endParaRPr lang="pl-PL"/>
          </a:p>
        </p:txBody>
      </p:sp>
      <p:sp>
        <p:nvSpPr>
          <p:cNvPr id="4" name="Footer Placeholder 3">
            <a:extLst>
              <a:ext uri="{FF2B5EF4-FFF2-40B4-BE49-F238E27FC236}">
                <a16:creationId xmlns:a16="http://schemas.microsoft.com/office/drawing/2014/main" id="{3416A9CF-BD87-C140-8333-9B8FFB8843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lide Number Placeholder 4">
            <a:extLst>
              <a:ext uri="{FF2B5EF4-FFF2-40B4-BE49-F238E27FC236}">
                <a16:creationId xmlns:a16="http://schemas.microsoft.com/office/drawing/2014/main" id="{6BB488F8-A852-1B4B-B85C-3D988C5293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C8E155-FD20-4F41-BD1C-0213FA461391}" type="slidenum">
              <a:rPr lang="pl-PL" smtClean="0"/>
              <a:t>‹#›</a:t>
            </a:fld>
            <a:endParaRPr lang="pl-PL"/>
          </a:p>
        </p:txBody>
      </p:sp>
    </p:spTree>
    <p:extLst>
      <p:ext uri="{BB962C8B-B14F-4D97-AF65-F5344CB8AC3E}">
        <p14:creationId xmlns:p14="http://schemas.microsoft.com/office/powerpoint/2010/main" val="23448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8BE11-C675-D740-A3BF-177A6244F847}" type="datetimeFigureOut">
              <a:rPr lang="pl-PL" smtClean="0"/>
              <a:t>15.10.2025</a:t>
            </a:fld>
            <a:endParaRPr lang="pl-P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7310C-758C-D14A-843A-954B9FD3A6CA}" type="slidenum">
              <a:rPr lang="pl-PL" smtClean="0"/>
              <a:t>‹#›</a:t>
            </a:fld>
            <a:endParaRPr lang="pl-PL"/>
          </a:p>
        </p:txBody>
      </p:sp>
    </p:spTree>
    <p:extLst>
      <p:ext uri="{BB962C8B-B14F-4D97-AF65-F5344CB8AC3E}">
        <p14:creationId xmlns:p14="http://schemas.microsoft.com/office/powerpoint/2010/main" val="218949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327310C-758C-D14A-843A-954B9FD3A6CA}" type="slidenum">
              <a:rPr lang="pl-PL" smtClean="0"/>
              <a:t>29</a:t>
            </a:fld>
            <a:endParaRPr lang="pl-PL"/>
          </a:p>
        </p:txBody>
      </p:sp>
    </p:spTree>
    <p:extLst>
      <p:ext uri="{BB962C8B-B14F-4D97-AF65-F5344CB8AC3E}">
        <p14:creationId xmlns:p14="http://schemas.microsoft.com/office/powerpoint/2010/main" val="312257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AFFEA-ECDF-5B32-220D-CDA86F558D9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3FDA936-6620-2EF1-94FD-7F7BFD8281A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DCC6F76-E11F-8873-563A-06F612976B56}"/>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97EED774-2859-0494-0B68-93E7D22A15B4}"/>
              </a:ext>
            </a:extLst>
          </p:cNvPr>
          <p:cNvSpPr>
            <a:spLocks noGrp="1"/>
          </p:cNvSpPr>
          <p:nvPr>
            <p:ph type="sldNum" sz="quarter" idx="5"/>
          </p:nvPr>
        </p:nvSpPr>
        <p:spPr/>
        <p:txBody>
          <a:bodyPr/>
          <a:lstStyle/>
          <a:p>
            <a:fld id="{1327310C-758C-D14A-843A-954B9FD3A6CA}" type="slidenum">
              <a:rPr lang="pl-PL" smtClean="0"/>
              <a:t>30</a:t>
            </a:fld>
            <a:endParaRPr lang="pl-PL"/>
          </a:p>
        </p:txBody>
      </p:sp>
    </p:spTree>
    <p:extLst>
      <p:ext uri="{BB962C8B-B14F-4D97-AF65-F5344CB8AC3E}">
        <p14:creationId xmlns:p14="http://schemas.microsoft.com/office/powerpoint/2010/main" val="185465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mailto:office@ireform.eu" TargetMode="External"/><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R_WELCO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3239" y="3043239"/>
            <a:ext cx="5670583" cy="328613"/>
          </a:xfrm>
          <a:prstGeom prst="rect">
            <a:avLst/>
          </a:prstGeom>
        </p:spPr>
        <p:txBody>
          <a:bodyPr lIns="0" tIns="0" rIns="0" bIns="0" anchor="t" anchorCtr="0">
            <a:normAutofit/>
          </a:bodyPr>
          <a:lstStyle>
            <a:lvl1pPr algn="l">
              <a:defRPr sz="3000" b="1" i="0">
                <a:latin typeface="Silka SemiBold" pitchFamily="2" charset="77"/>
              </a:defRPr>
            </a:lvl1pPr>
          </a:lstStyle>
          <a:p>
            <a:r>
              <a:rPr lang="en-US" err="1"/>
              <a:t>Zapraszamy</a:t>
            </a:r>
            <a:r>
              <a:rPr lang="en-US"/>
              <a:t> </a:t>
            </a:r>
            <a:r>
              <a:rPr lang="en-US" err="1"/>
              <a:t>na</a:t>
            </a:r>
            <a:r>
              <a:rPr lang="en-US"/>
              <a:t> </a:t>
            </a:r>
            <a:r>
              <a:rPr lang="en-US" err="1"/>
              <a:t>spotkanie</a:t>
            </a:r>
            <a:endParaRPr lang="en-US"/>
          </a:p>
        </p:txBody>
      </p:sp>
      <p:sp>
        <p:nvSpPr>
          <p:cNvPr id="4" name="Date Placeholder 3"/>
          <p:cNvSpPr>
            <a:spLocks noGrp="1"/>
          </p:cNvSpPr>
          <p:nvPr>
            <p:ph type="dt" sz="half" idx="10"/>
          </p:nvPr>
        </p:nvSpPr>
        <p:spPr>
          <a:xfrm>
            <a:off x="503238" y="6413783"/>
            <a:ext cx="1144246" cy="101037"/>
          </a:xfrm>
        </p:spPr>
        <p:txBody>
          <a:bodyPr/>
          <a:lstStyle/>
          <a:p>
            <a:fld id="{4DBA42AA-B7EE-384E-82BE-ECA40001245E}" type="datetime4">
              <a:rPr lang="pl-PL" smtClean="0"/>
              <a:t>15 października 2025</a:t>
            </a:fld>
            <a:endParaRPr lang="pl-PL"/>
          </a:p>
        </p:txBody>
      </p:sp>
      <p:sp>
        <p:nvSpPr>
          <p:cNvPr id="11" name="TextBox 10">
            <a:extLst>
              <a:ext uri="{FF2B5EF4-FFF2-40B4-BE49-F238E27FC236}">
                <a16:creationId xmlns:a16="http://schemas.microsoft.com/office/drawing/2014/main" id="{F36A29AA-59F7-E24F-AC29-4F4917A8B354}"/>
              </a:ext>
            </a:extLst>
          </p:cNvPr>
          <p:cNvSpPr txBox="1"/>
          <p:nvPr userDrawn="1"/>
        </p:nvSpPr>
        <p:spPr>
          <a:xfrm>
            <a:off x="7013595" y="5239054"/>
            <a:ext cx="1806556" cy="923330"/>
          </a:xfrm>
          <a:prstGeom prst="rect">
            <a:avLst/>
          </a:prstGeom>
          <a:noFill/>
        </p:spPr>
        <p:txBody>
          <a:bodyPr wrap="square" lIns="0" tIns="0" rIns="0" bIns="0" rtlCol="0">
            <a:spAutoFit/>
          </a:bodyPr>
          <a:lstStyle/>
          <a:p>
            <a:pPr marL="0" algn="r" defTabSz="914400" rtl="0" eaLnBrk="1" latinLnBrk="0" hangingPunct="1">
              <a:lnSpc>
                <a:spcPct val="100000"/>
              </a:lnSpc>
            </a:pPr>
            <a:r>
              <a:rPr lang="pl-PL" sz="750" b="0" i="0" kern="1200">
                <a:solidFill>
                  <a:srgbClr val="0081FC"/>
                </a:solidFill>
                <a:latin typeface="Silka Light" pitchFamily="2" charset="77"/>
                <a:ea typeface="+mn-ea"/>
                <a:cs typeface="+mn-cs"/>
              </a:rPr>
              <a:t>Instytut Reform to niezależny </a:t>
            </a:r>
            <a:r>
              <a:rPr lang="pl-PL" sz="750" b="0" i="0" kern="1200" err="1">
                <a:solidFill>
                  <a:srgbClr val="0081FC"/>
                </a:solidFill>
                <a:latin typeface="Silka Light" pitchFamily="2" charset="77"/>
                <a:ea typeface="+mn-ea"/>
                <a:cs typeface="+mn-cs"/>
              </a:rPr>
              <a:t>think</a:t>
            </a:r>
            <a:r>
              <a:rPr lang="pl-PL" sz="750" b="0" i="0" kern="1200">
                <a:solidFill>
                  <a:srgbClr val="0081FC"/>
                </a:solidFill>
                <a:latin typeface="Silka Light" pitchFamily="2" charset="77"/>
                <a:ea typeface="+mn-ea"/>
                <a:cs typeface="+mn-cs"/>
              </a:rPr>
              <a:t> tank, którego celem jest ciągłe doskonalenie polityk publicznych </a:t>
            </a:r>
            <a:br>
              <a:rPr lang="pl-PL" sz="750" b="0" i="0" kern="1200">
                <a:solidFill>
                  <a:srgbClr val="0081FC"/>
                </a:solidFill>
                <a:latin typeface="Silka Light" pitchFamily="2" charset="77"/>
                <a:ea typeface="+mn-ea"/>
                <a:cs typeface="+mn-cs"/>
              </a:rPr>
            </a:br>
            <a:r>
              <a:rPr lang="pl-PL" sz="750" b="0" i="0" kern="1200">
                <a:solidFill>
                  <a:srgbClr val="0081FC"/>
                </a:solidFill>
                <a:latin typeface="Silka Light" pitchFamily="2" charset="77"/>
                <a:ea typeface="+mn-ea"/>
                <a:cs typeface="+mn-cs"/>
              </a:rPr>
              <a:t>w Polsce, Europie i na świecie. </a:t>
            </a:r>
          </a:p>
          <a:p>
            <a:pPr marL="0" algn="r" defTabSz="914400" rtl="0" eaLnBrk="1" latinLnBrk="0" hangingPunct="1">
              <a:lnSpc>
                <a:spcPct val="100000"/>
              </a:lnSpc>
            </a:pPr>
            <a:r>
              <a:rPr lang="pl-PL" sz="750" b="0" i="0" kern="1200">
                <a:solidFill>
                  <a:srgbClr val="0081FC"/>
                </a:solidFill>
                <a:latin typeface="Silka Light" pitchFamily="2" charset="77"/>
                <a:ea typeface="+mn-ea"/>
                <a:cs typeface="+mn-cs"/>
              </a:rPr>
              <a:t>Jednym z kluczowych obszarów działania Instytutu jest wsparcie transformacji energetycznej oraz ochrony klimatu.</a:t>
            </a:r>
          </a:p>
        </p:txBody>
      </p:sp>
    </p:spTree>
    <p:extLst>
      <p:ext uri="{BB962C8B-B14F-4D97-AF65-F5344CB8AC3E}">
        <p14:creationId xmlns:p14="http://schemas.microsoft.com/office/powerpoint/2010/main" val="3680266616"/>
      </p:ext>
    </p:extLst>
  </p:cSld>
  <p:clrMapOvr>
    <a:masterClrMapping/>
  </p:clrMapOvr>
  <p:extLst>
    <p:ext uri="{DCECCB84-F9BA-43D5-87BE-67443E8EF086}">
      <p15:sldGuideLst xmlns:p15="http://schemas.microsoft.com/office/powerpoint/2012/main">
        <p15:guide id="1" pos="317" userDrawn="1">
          <p15:clr>
            <a:srgbClr val="FBAE40"/>
          </p15:clr>
        </p15:guide>
        <p15:guide id="2" pos="5556" userDrawn="1">
          <p15:clr>
            <a:srgbClr val="FBAE40"/>
          </p15:clr>
        </p15:guide>
        <p15:guide id="3" orient="horz" pos="2115" userDrawn="1">
          <p15:clr>
            <a:srgbClr val="FBAE40"/>
          </p15:clr>
        </p15:guide>
        <p15:guide id="4" orient="horz" pos="38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R_TITLE+SHOR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5" name="Title 1">
            <a:extLst>
              <a:ext uri="{FF2B5EF4-FFF2-40B4-BE49-F238E27FC236}">
                <a16:creationId xmlns:a16="http://schemas.microsoft.com/office/drawing/2014/main" id="{302596D8-8B0A-7843-8970-520B66305266}"/>
              </a:ext>
            </a:extLst>
          </p:cNvPr>
          <p:cNvSpPr>
            <a:spLocks noGrp="1"/>
          </p:cNvSpPr>
          <p:nvPr>
            <p:ph type="ctrTitle" hasCustomPrompt="1"/>
          </p:nvPr>
        </p:nvSpPr>
        <p:spPr>
          <a:xfrm>
            <a:off x="481699" y="868132"/>
            <a:ext cx="7511365" cy="417977"/>
          </a:xfrm>
          <a:prstGeom prst="rect">
            <a:avLst/>
          </a:prstGeom>
        </p:spPr>
        <p:txBody>
          <a:bodyPr lIns="0" tIns="0" rIns="0" bIns="0" anchor="t" anchorCtr="0">
            <a:normAutofit/>
          </a:bodyPr>
          <a:lstStyle>
            <a:lvl1pPr algn="l">
              <a:defRPr sz="3000" b="1" i="0">
                <a:latin typeface="Silka SemiBold" pitchFamily="2" charset="77"/>
              </a:defRPr>
            </a:lvl1pPr>
          </a:lstStyle>
          <a:p>
            <a:r>
              <a:rPr lang="en-US"/>
              <a:t>Energy sector in Poland – key facts</a:t>
            </a:r>
          </a:p>
        </p:txBody>
      </p:sp>
      <p:sp>
        <p:nvSpPr>
          <p:cNvPr id="6" name="Subtitle 2">
            <a:extLst>
              <a:ext uri="{FF2B5EF4-FFF2-40B4-BE49-F238E27FC236}">
                <a16:creationId xmlns:a16="http://schemas.microsoft.com/office/drawing/2014/main" id="{5A3EFF0E-B448-5D4E-85F2-8EA4D11ABA15}"/>
              </a:ext>
            </a:extLst>
          </p:cNvPr>
          <p:cNvSpPr>
            <a:spLocks noGrp="1"/>
          </p:cNvSpPr>
          <p:nvPr>
            <p:ph type="subTitle" idx="1" hasCustomPrompt="1"/>
          </p:nvPr>
        </p:nvSpPr>
        <p:spPr>
          <a:xfrm>
            <a:off x="504000" y="1700213"/>
            <a:ext cx="7489064" cy="4321174"/>
          </a:xfrm>
          <a:prstGeom prst="rect">
            <a:avLst/>
          </a:prstGeom>
        </p:spPr>
        <p:txBody>
          <a:bodyPr lIns="0" tIns="0" rIns="0" bIns="0"/>
          <a:lstStyle>
            <a:lvl1pPr marL="285750" indent="-285750" algn="l">
              <a:buClr>
                <a:srgbClr val="0081FC"/>
              </a:buClr>
              <a:buSzPct val="160000"/>
              <a:buFont typeface="Wingdings" pitchFamily="2" charset="2"/>
              <a:buChar char="§"/>
              <a:defRPr sz="1400" b="0" i="0">
                <a:latin typeface="Silk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examples here</a:t>
            </a:r>
          </a:p>
          <a:p>
            <a:r>
              <a:rPr lang="en-US"/>
              <a:t>And here</a:t>
            </a:r>
          </a:p>
          <a:p>
            <a:r>
              <a:rPr lang="en-US"/>
              <a:t>And maybe a few more:</a:t>
            </a:r>
          </a:p>
          <a:p>
            <a:r>
              <a:rPr lang="en-US"/>
              <a:t>One </a:t>
            </a:r>
          </a:p>
          <a:p>
            <a:r>
              <a:rPr lang="en-US"/>
              <a:t>Two </a:t>
            </a:r>
          </a:p>
          <a:p>
            <a:r>
              <a:rPr lang="en-US"/>
              <a:t>Three</a:t>
            </a:r>
          </a:p>
          <a:p>
            <a:endParaRPr lang="en-US"/>
          </a:p>
          <a:p>
            <a:endParaRPr lang="en-US"/>
          </a:p>
        </p:txBody>
      </p:sp>
    </p:spTree>
    <p:extLst>
      <p:ext uri="{BB962C8B-B14F-4D97-AF65-F5344CB8AC3E}">
        <p14:creationId xmlns:p14="http://schemas.microsoft.com/office/powerpoint/2010/main" val="3544203956"/>
      </p:ext>
    </p:extLst>
  </p:cSld>
  <p:clrMapOvr>
    <a:masterClrMapping/>
  </p:clrMapOvr>
  <p:extLst>
    <p:ext uri="{DCECCB84-F9BA-43D5-87BE-67443E8EF086}">
      <p15:sldGuideLst xmlns:p15="http://schemas.microsoft.com/office/powerpoint/2012/main">
        <p15:guide id="3" orient="horz" pos="754" userDrawn="1">
          <p15:clr>
            <a:srgbClr val="FBAE40"/>
          </p15:clr>
        </p15:guide>
        <p15:guide id="4" orient="horz" pos="1071" userDrawn="1">
          <p15:clr>
            <a:srgbClr val="FBAE40"/>
          </p15:clr>
        </p15:guide>
        <p15:guide id="5" orient="horz" pos="3793" userDrawn="1">
          <p15:clr>
            <a:srgbClr val="FBAE40"/>
          </p15:clr>
        </p15:guide>
        <p15:guide id="6" orient="horz" pos="4320" userDrawn="1">
          <p15:clr>
            <a:srgbClr val="FBAE40"/>
          </p15:clr>
        </p15:guide>
        <p15:guide id="8" pos="503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IR_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6" name="Subtitle 2">
            <a:extLst>
              <a:ext uri="{FF2B5EF4-FFF2-40B4-BE49-F238E27FC236}">
                <a16:creationId xmlns:a16="http://schemas.microsoft.com/office/drawing/2014/main" id="{5A3EFF0E-B448-5D4E-85F2-8EA4D11ABA15}"/>
              </a:ext>
            </a:extLst>
          </p:cNvPr>
          <p:cNvSpPr>
            <a:spLocks noGrp="1"/>
          </p:cNvSpPr>
          <p:nvPr>
            <p:ph type="subTitle" idx="1" hasCustomPrompt="1"/>
          </p:nvPr>
        </p:nvSpPr>
        <p:spPr>
          <a:xfrm>
            <a:off x="504000" y="1160465"/>
            <a:ext cx="7489064" cy="4860925"/>
          </a:xfrm>
          <a:prstGeom prst="rect">
            <a:avLst/>
          </a:prstGeom>
        </p:spPr>
        <p:txBody>
          <a:bodyPr lIns="0" tIns="0" rIns="0" bIns="0"/>
          <a:lstStyle>
            <a:lvl1pPr marL="285750" indent="-285750" algn="l">
              <a:buClr>
                <a:srgbClr val="0081FC"/>
              </a:buClr>
              <a:buSzPct val="160000"/>
              <a:buFont typeface="Wingdings" pitchFamily="2" charset="2"/>
              <a:buChar char="§"/>
              <a:defRPr sz="1400" b="0" i="0">
                <a:latin typeface="Silk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examples here</a:t>
            </a:r>
          </a:p>
          <a:p>
            <a:r>
              <a:rPr lang="en-US"/>
              <a:t>And here</a:t>
            </a:r>
          </a:p>
          <a:p>
            <a:r>
              <a:rPr lang="en-US"/>
              <a:t>And maybe a few more:</a:t>
            </a:r>
          </a:p>
          <a:p>
            <a:r>
              <a:rPr lang="en-US"/>
              <a:t>One </a:t>
            </a:r>
          </a:p>
          <a:p>
            <a:r>
              <a:rPr lang="en-US"/>
              <a:t>Two </a:t>
            </a:r>
          </a:p>
          <a:p>
            <a:r>
              <a:rPr lang="en-US"/>
              <a:t>Three</a:t>
            </a:r>
          </a:p>
          <a:p>
            <a:endParaRPr lang="en-US"/>
          </a:p>
          <a:p>
            <a:endParaRPr lang="en-US"/>
          </a:p>
        </p:txBody>
      </p:sp>
    </p:spTree>
    <p:extLst>
      <p:ext uri="{BB962C8B-B14F-4D97-AF65-F5344CB8AC3E}">
        <p14:creationId xmlns:p14="http://schemas.microsoft.com/office/powerpoint/2010/main" val="2406791907"/>
      </p:ext>
    </p:extLst>
  </p:cSld>
  <p:clrMapOvr>
    <a:masterClrMapping/>
  </p:clrMapOvr>
  <p:extLst>
    <p:ext uri="{DCECCB84-F9BA-43D5-87BE-67443E8EF086}">
      <p15:sldGuideLst xmlns:p15="http://schemas.microsoft.com/office/powerpoint/2012/main">
        <p15:guide id="5" orient="horz" pos="3793" userDrawn="1">
          <p15:clr>
            <a:srgbClr val="FBAE40"/>
          </p15:clr>
        </p15:guide>
        <p15:guide id="6" orient="horz" pos="4320" userDrawn="1">
          <p15:clr>
            <a:srgbClr val="FBAE40"/>
          </p15:clr>
        </p15:guide>
        <p15:guide id="8" pos="5035" userDrawn="1">
          <p15:clr>
            <a:srgbClr val="FBAE40"/>
          </p15:clr>
        </p15:guide>
        <p15:guide id="9" orient="horz" pos="73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R_TITLE+LONG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5" name="Title 1">
            <a:extLst>
              <a:ext uri="{FF2B5EF4-FFF2-40B4-BE49-F238E27FC236}">
                <a16:creationId xmlns:a16="http://schemas.microsoft.com/office/drawing/2014/main" id="{302596D8-8B0A-7843-8970-520B66305266}"/>
              </a:ext>
            </a:extLst>
          </p:cNvPr>
          <p:cNvSpPr>
            <a:spLocks noGrp="1"/>
          </p:cNvSpPr>
          <p:nvPr>
            <p:ph type="ctrTitle" hasCustomPrompt="1"/>
          </p:nvPr>
        </p:nvSpPr>
        <p:spPr>
          <a:xfrm>
            <a:off x="481699" y="868132"/>
            <a:ext cx="7511365" cy="417977"/>
          </a:xfrm>
          <a:prstGeom prst="rect">
            <a:avLst/>
          </a:prstGeom>
        </p:spPr>
        <p:txBody>
          <a:bodyPr lIns="0" tIns="0" rIns="0" bIns="0" anchor="t" anchorCtr="0">
            <a:normAutofit/>
          </a:bodyPr>
          <a:lstStyle>
            <a:lvl1pPr algn="l">
              <a:defRPr sz="3000" b="1" i="0">
                <a:latin typeface="Silka SemiBold" pitchFamily="2" charset="77"/>
              </a:defRPr>
            </a:lvl1pPr>
          </a:lstStyle>
          <a:p>
            <a:r>
              <a:rPr lang="en-US"/>
              <a:t>Energy sector in Poland – key facts</a:t>
            </a:r>
          </a:p>
        </p:txBody>
      </p:sp>
      <p:sp>
        <p:nvSpPr>
          <p:cNvPr id="6" name="Subtitle 2">
            <a:extLst>
              <a:ext uri="{FF2B5EF4-FFF2-40B4-BE49-F238E27FC236}">
                <a16:creationId xmlns:a16="http://schemas.microsoft.com/office/drawing/2014/main" id="{5A3EFF0E-B448-5D4E-85F2-8EA4D11ABA15}"/>
              </a:ext>
            </a:extLst>
          </p:cNvPr>
          <p:cNvSpPr>
            <a:spLocks noGrp="1"/>
          </p:cNvSpPr>
          <p:nvPr>
            <p:ph type="subTitle" idx="1" hasCustomPrompt="1"/>
          </p:nvPr>
        </p:nvSpPr>
        <p:spPr>
          <a:xfrm>
            <a:off x="504001" y="1524002"/>
            <a:ext cx="7489064" cy="163551"/>
          </a:xfrm>
          <a:prstGeom prst="rect">
            <a:avLst/>
          </a:prstGeom>
        </p:spPr>
        <p:txBody>
          <a:bodyPr lIns="0" tIns="0" rIns="0" bIns="0"/>
          <a:lstStyle>
            <a:lvl1pPr marL="0" indent="0" algn="l">
              <a:buNone/>
              <a:defRPr sz="1400" b="0" i="0">
                <a:latin typeface="Silk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Electricity supply</a:t>
            </a:r>
          </a:p>
        </p:txBody>
      </p:sp>
      <p:sp>
        <p:nvSpPr>
          <p:cNvPr id="4" name="Text Placeholder 3">
            <a:extLst>
              <a:ext uri="{FF2B5EF4-FFF2-40B4-BE49-F238E27FC236}">
                <a16:creationId xmlns:a16="http://schemas.microsoft.com/office/drawing/2014/main" id="{DE1B5EEB-C5FB-9441-8E3E-4BFE79C81096}"/>
              </a:ext>
            </a:extLst>
          </p:cNvPr>
          <p:cNvSpPr>
            <a:spLocks noGrp="1"/>
          </p:cNvSpPr>
          <p:nvPr>
            <p:ph type="body" sz="quarter" idx="14" hasCustomPrompt="1"/>
          </p:nvPr>
        </p:nvSpPr>
        <p:spPr>
          <a:xfrm>
            <a:off x="503239" y="2097089"/>
            <a:ext cx="7489824" cy="762844"/>
          </a:xfrm>
          <a:prstGeom prst="rect">
            <a:avLst/>
          </a:prstGeom>
        </p:spPr>
        <p:txBody>
          <a:bodyPr lIns="0" tIns="0" rIns="0" bIns="0"/>
          <a:lstStyle>
            <a:lvl1pPr marL="0" indent="0">
              <a:lnSpc>
                <a:spcPts val="1600"/>
              </a:lnSpc>
              <a:buNone/>
              <a:defRPr sz="1200" b="0" i="0">
                <a:latin typeface="Silka" pitchFamily="2" charset="77"/>
              </a:defRPr>
            </a:lvl1pPr>
          </a:lstStyle>
          <a:p>
            <a:pPr lvl="0"/>
            <a:r>
              <a:rPr lang="pl-PL"/>
              <a:t>Dłuższy tekst, np. Instytut Reform - </a:t>
            </a:r>
            <a:r>
              <a:rPr lang="pl-PL" err="1"/>
              <a:t>is</a:t>
            </a:r>
            <a:r>
              <a:rPr lang="pl-PL"/>
              <a:t> </a:t>
            </a:r>
            <a:r>
              <a:rPr lang="pl-PL" err="1"/>
              <a:t>an</a:t>
            </a:r>
            <a:r>
              <a:rPr lang="pl-PL"/>
              <a:t> independent </a:t>
            </a:r>
            <a:r>
              <a:rPr lang="pl-PL" err="1"/>
              <a:t>think</a:t>
            </a:r>
            <a:r>
              <a:rPr lang="pl-PL"/>
              <a:t> tank </a:t>
            </a:r>
            <a:r>
              <a:rPr lang="pl-PL" err="1"/>
              <a:t>established</a:t>
            </a:r>
            <a:r>
              <a:rPr lang="pl-PL"/>
              <a:t> </a:t>
            </a:r>
            <a:r>
              <a:rPr lang="pl-PL" err="1"/>
              <a:t>at</a:t>
            </a:r>
            <a:r>
              <a:rPr lang="pl-PL"/>
              <a:t> the end of 2021, </a:t>
            </a:r>
            <a:r>
              <a:rPr lang="pl-PL" err="1"/>
              <a:t>which</a:t>
            </a:r>
            <a:r>
              <a:rPr lang="pl-PL"/>
              <a:t> </a:t>
            </a:r>
            <a:r>
              <a:rPr lang="pl-PL" err="1"/>
              <a:t>supports</a:t>
            </a:r>
            <a:r>
              <a:rPr lang="pl-PL"/>
              <a:t> the </a:t>
            </a:r>
            <a:r>
              <a:rPr lang="pl-PL" err="1"/>
              <a:t>continuous</a:t>
            </a:r>
            <a:r>
              <a:rPr lang="pl-PL"/>
              <a:t> </a:t>
            </a:r>
            <a:r>
              <a:rPr lang="pl-PL" err="1"/>
              <a:t>improvement</a:t>
            </a:r>
            <a:r>
              <a:rPr lang="pl-PL"/>
              <a:t> of the </a:t>
            </a:r>
            <a:r>
              <a:rPr lang="pl-PL" err="1"/>
              <a:t>process</a:t>
            </a:r>
            <a:r>
              <a:rPr lang="pl-PL"/>
              <a:t> of </a:t>
            </a:r>
            <a:r>
              <a:rPr lang="pl-PL" err="1"/>
              <a:t>formulation</a:t>
            </a:r>
            <a:r>
              <a:rPr lang="pl-PL"/>
              <a:t>, </a:t>
            </a:r>
            <a:r>
              <a:rPr lang="pl-PL" err="1"/>
              <a:t>implementation</a:t>
            </a:r>
            <a:r>
              <a:rPr lang="pl-PL"/>
              <a:t>, monitoring and </a:t>
            </a:r>
            <a:r>
              <a:rPr lang="pl-PL" err="1"/>
              <a:t>evaluation</a:t>
            </a:r>
            <a:r>
              <a:rPr lang="pl-PL"/>
              <a:t> of public </a:t>
            </a:r>
            <a:r>
              <a:rPr lang="pl-PL" err="1"/>
              <a:t>policies</a:t>
            </a:r>
            <a:r>
              <a:rPr lang="pl-PL"/>
              <a:t> in Poland, Europe and the </a:t>
            </a:r>
            <a:r>
              <a:rPr lang="pl-PL" err="1"/>
              <a:t>world</a:t>
            </a:r>
            <a:endParaRPr lang="pl-PL"/>
          </a:p>
        </p:txBody>
      </p:sp>
      <p:sp>
        <p:nvSpPr>
          <p:cNvPr id="9" name="Text Placeholder 3">
            <a:extLst>
              <a:ext uri="{FF2B5EF4-FFF2-40B4-BE49-F238E27FC236}">
                <a16:creationId xmlns:a16="http://schemas.microsoft.com/office/drawing/2014/main" id="{E655DB50-1E3A-9646-9FF6-BE4E40BD0CAC}"/>
              </a:ext>
            </a:extLst>
          </p:cNvPr>
          <p:cNvSpPr>
            <a:spLocks noGrp="1"/>
          </p:cNvSpPr>
          <p:nvPr>
            <p:ph type="body" sz="quarter" idx="15" hasCustomPrompt="1"/>
          </p:nvPr>
        </p:nvSpPr>
        <p:spPr>
          <a:xfrm>
            <a:off x="503239" y="3005004"/>
            <a:ext cx="7489824" cy="762844"/>
          </a:xfrm>
          <a:prstGeom prst="rect">
            <a:avLst/>
          </a:prstGeom>
        </p:spPr>
        <p:txBody>
          <a:bodyPr lIns="0" tIns="0" rIns="0" bIns="0"/>
          <a:lstStyle>
            <a:lvl1pPr marL="171450" indent="-171450">
              <a:lnSpc>
                <a:spcPts val="1600"/>
              </a:lnSpc>
              <a:buClr>
                <a:srgbClr val="0081FC"/>
              </a:buClr>
              <a:buSzPct val="160000"/>
              <a:buFont typeface="Wingdings" pitchFamily="2" charset="2"/>
              <a:buChar char="§"/>
              <a:defRPr sz="1200" b="0" i="0">
                <a:latin typeface="Silka" pitchFamily="2" charset="77"/>
              </a:defRPr>
            </a:lvl1pPr>
          </a:lstStyle>
          <a:p>
            <a:pPr lvl="0"/>
            <a:r>
              <a:rPr lang="pl-PL"/>
              <a:t>Instytut Reform - </a:t>
            </a:r>
            <a:r>
              <a:rPr lang="pl-PL" err="1"/>
              <a:t>is</a:t>
            </a:r>
            <a:r>
              <a:rPr lang="pl-PL"/>
              <a:t> </a:t>
            </a:r>
            <a:r>
              <a:rPr lang="pl-PL" err="1"/>
              <a:t>an</a:t>
            </a:r>
            <a:r>
              <a:rPr lang="pl-PL"/>
              <a:t> independent </a:t>
            </a:r>
            <a:r>
              <a:rPr lang="pl-PL" err="1"/>
              <a:t>think</a:t>
            </a:r>
            <a:r>
              <a:rPr lang="pl-PL"/>
              <a:t> tank </a:t>
            </a:r>
            <a:r>
              <a:rPr lang="pl-PL" err="1"/>
              <a:t>established</a:t>
            </a:r>
            <a:r>
              <a:rPr lang="pl-PL"/>
              <a:t> </a:t>
            </a:r>
            <a:r>
              <a:rPr lang="pl-PL" err="1"/>
              <a:t>at</a:t>
            </a:r>
            <a:r>
              <a:rPr lang="pl-PL"/>
              <a:t> the end of 2021 </a:t>
            </a:r>
          </a:p>
          <a:p>
            <a:pPr lvl="0"/>
            <a:r>
              <a:rPr lang="pl-PL" err="1"/>
              <a:t>supports</a:t>
            </a:r>
            <a:r>
              <a:rPr lang="pl-PL"/>
              <a:t> the </a:t>
            </a:r>
            <a:r>
              <a:rPr lang="pl-PL" err="1"/>
              <a:t>continuous</a:t>
            </a:r>
            <a:r>
              <a:rPr lang="pl-PL"/>
              <a:t> </a:t>
            </a:r>
            <a:r>
              <a:rPr lang="pl-PL" err="1"/>
              <a:t>improvement</a:t>
            </a:r>
            <a:r>
              <a:rPr lang="pl-PL"/>
              <a:t> of the </a:t>
            </a:r>
            <a:r>
              <a:rPr lang="pl-PL" err="1"/>
              <a:t>process</a:t>
            </a:r>
            <a:r>
              <a:rPr lang="pl-PL"/>
              <a:t> of </a:t>
            </a:r>
            <a:r>
              <a:rPr lang="pl-PL" err="1"/>
              <a:t>formulation</a:t>
            </a:r>
            <a:r>
              <a:rPr lang="pl-PL"/>
              <a:t>, </a:t>
            </a:r>
            <a:r>
              <a:rPr lang="pl-PL" err="1"/>
              <a:t>implementation</a:t>
            </a:r>
            <a:r>
              <a:rPr lang="pl-PL"/>
              <a:t>, monitoring and </a:t>
            </a:r>
            <a:r>
              <a:rPr lang="pl-PL" err="1"/>
              <a:t>evaluation</a:t>
            </a:r>
            <a:r>
              <a:rPr lang="pl-PL"/>
              <a:t> of public </a:t>
            </a:r>
            <a:r>
              <a:rPr lang="pl-PL" err="1"/>
              <a:t>policies</a:t>
            </a:r>
            <a:r>
              <a:rPr lang="pl-PL"/>
              <a:t> in Poland, Europe and the </a:t>
            </a:r>
            <a:r>
              <a:rPr lang="pl-PL" err="1"/>
              <a:t>world</a:t>
            </a:r>
            <a:endParaRPr lang="pl-PL"/>
          </a:p>
        </p:txBody>
      </p:sp>
    </p:spTree>
    <p:extLst>
      <p:ext uri="{BB962C8B-B14F-4D97-AF65-F5344CB8AC3E}">
        <p14:creationId xmlns:p14="http://schemas.microsoft.com/office/powerpoint/2010/main" val="1237604257"/>
      </p:ext>
    </p:extLst>
  </p:cSld>
  <p:clrMapOvr>
    <a:masterClrMapping/>
  </p:clrMapOvr>
  <p:extLst>
    <p:ext uri="{DCECCB84-F9BA-43D5-87BE-67443E8EF086}">
      <p15:sldGuideLst xmlns:p15="http://schemas.microsoft.com/office/powerpoint/2012/main">
        <p15:guide id="3" orient="horz" pos="754" userDrawn="1">
          <p15:clr>
            <a:srgbClr val="FBAE40"/>
          </p15:clr>
        </p15:guide>
        <p15:guide id="4" orient="horz" pos="1071" userDrawn="1">
          <p15:clr>
            <a:srgbClr val="FBAE40"/>
          </p15:clr>
        </p15:guide>
        <p15:guide id="7" orient="horz" pos="1321" userDrawn="1">
          <p15:clr>
            <a:srgbClr val="FBAE40"/>
          </p15:clr>
        </p15:guide>
        <p15:guide id="8" pos="5035" userDrawn="1">
          <p15:clr>
            <a:srgbClr val="FBAE40"/>
          </p15:clr>
        </p15:guide>
        <p15:guide id="9"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R_IMAG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5" name="Title 1">
            <a:extLst>
              <a:ext uri="{FF2B5EF4-FFF2-40B4-BE49-F238E27FC236}">
                <a16:creationId xmlns:a16="http://schemas.microsoft.com/office/drawing/2014/main" id="{302596D8-8B0A-7843-8970-520B66305266}"/>
              </a:ext>
            </a:extLst>
          </p:cNvPr>
          <p:cNvSpPr>
            <a:spLocks noGrp="1"/>
          </p:cNvSpPr>
          <p:nvPr>
            <p:ph type="ctrTitle" hasCustomPrompt="1"/>
          </p:nvPr>
        </p:nvSpPr>
        <p:spPr>
          <a:xfrm>
            <a:off x="481698" y="868132"/>
            <a:ext cx="7978090" cy="417977"/>
          </a:xfrm>
          <a:prstGeom prst="rect">
            <a:avLst/>
          </a:prstGeom>
        </p:spPr>
        <p:txBody>
          <a:bodyPr lIns="0" tIns="0" rIns="0" bIns="0" anchor="t" anchorCtr="0">
            <a:normAutofit/>
          </a:bodyPr>
          <a:lstStyle>
            <a:lvl1pPr algn="l">
              <a:defRPr sz="3000" b="1" i="0">
                <a:latin typeface="Silka SemiBold" pitchFamily="2" charset="77"/>
              </a:defRPr>
            </a:lvl1pPr>
          </a:lstStyle>
          <a:p>
            <a:r>
              <a:rPr lang="en-US"/>
              <a:t>Energy sector in Poland – key facts</a:t>
            </a:r>
          </a:p>
        </p:txBody>
      </p:sp>
      <p:sp>
        <p:nvSpPr>
          <p:cNvPr id="6" name="Subtitle 2">
            <a:extLst>
              <a:ext uri="{FF2B5EF4-FFF2-40B4-BE49-F238E27FC236}">
                <a16:creationId xmlns:a16="http://schemas.microsoft.com/office/drawing/2014/main" id="{5A3EFF0E-B448-5D4E-85F2-8EA4D11ABA15}"/>
              </a:ext>
            </a:extLst>
          </p:cNvPr>
          <p:cNvSpPr>
            <a:spLocks noGrp="1"/>
          </p:cNvSpPr>
          <p:nvPr>
            <p:ph type="subTitle" idx="1" hasCustomPrompt="1"/>
          </p:nvPr>
        </p:nvSpPr>
        <p:spPr>
          <a:xfrm>
            <a:off x="504000" y="1502230"/>
            <a:ext cx="7955789" cy="185322"/>
          </a:xfrm>
          <a:prstGeom prst="rect">
            <a:avLst/>
          </a:prstGeom>
        </p:spPr>
        <p:txBody>
          <a:bodyPr lIns="0" tIns="0" rIns="0" bIns="0"/>
          <a:lstStyle>
            <a:lvl1pPr marL="0" indent="0" algn="l">
              <a:buNone/>
              <a:defRPr sz="1400" b="0" i="0">
                <a:latin typeface="Silk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Electricity supply</a:t>
            </a:r>
          </a:p>
        </p:txBody>
      </p:sp>
      <p:sp>
        <p:nvSpPr>
          <p:cNvPr id="18" name="Text Placeholder 17">
            <a:extLst>
              <a:ext uri="{FF2B5EF4-FFF2-40B4-BE49-F238E27FC236}">
                <a16:creationId xmlns:a16="http://schemas.microsoft.com/office/drawing/2014/main" id="{CE05582C-CDBC-194E-A7D1-A454E075EE61}"/>
              </a:ext>
            </a:extLst>
          </p:cNvPr>
          <p:cNvSpPr>
            <a:spLocks noGrp="1"/>
          </p:cNvSpPr>
          <p:nvPr>
            <p:ph type="body" sz="quarter" idx="13" hasCustomPrompt="1"/>
          </p:nvPr>
        </p:nvSpPr>
        <p:spPr>
          <a:xfrm>
            <a:off x="496754" y="5875743"/>
            <a:ext cx="1500187" cy="165100"/>
          </a:xfrm>
          <a:prstGeom prst="rect">
            <a:avLst/>
          </a:prstGeom>
        </p:spPr>
        <p:txBody>
          <a:bodyPr lIns="0" tIns="0" rIns="0" bIns="0" anchor="b" anchorCtr="0"/>
          <a:lstStyle>
            <a:lvl1pPr marL="0" indent="0">
              <a:buNone/>
              <a:defRPr lang="pl-PL" sz="900" b="0" i="1" kern="1200" dirty="0">
                <a:solidFill>
                  <a:schemeClr val="tx1"/>
                </a:solidFill>
                <a:latin typeface="Silka Light" pitchFamily="2" charset="77"/>
                <a:ea typeface="+mn-ea"/>
                <a:cs typeface="+mn-cs"/>
              </a:defRPr>
            </a:lvl1pPr>
          </a:lstStyle>
          <a:p>
            <a:pPr lvl="0"/>
            <a:r>
              <a:rPr lang="en-US"/>
              <a:t>Source:</a:t>
            </a:r>
            <a:endParaRPr lang="pl-PL"/>
          </a:p>
        </p:txBody>
      </p:sp>
      <p:sp>
        <p:nvSpPr>
          <p:cNvPr id="4" name="Content Placeholder 3">
            <a:extLst>
              <a:ext uri="{FF2B5EF4-FFF2-40B4-BE49-F238E27FC236}">
                <a16:creationId xmlns:a16="http://schemas.microsoft.com/office/drawing/2014/main" id="{BC659EC7-CD44-B247-9275-EE600B0900BD}"/>
              </a:ext>
            </a:extLst>
          </p:cNvPr>
          <p:cNvSpPr>
            <a:spLocks noGrp="1"/>
          </p:cNvSpPr>
          <p:nvPr>
            <p:ph sz="quarter" idx="14"/>
          </p:nvPr>
        </p:nvSpPr>
        <p:spPr>
          <a:xfrm>
            <a:off x="504000" y="2097090"/>
            <a:ext cx="7955788" cy="3671887"/>
          </a:xfrm>
          <a:prstGeom prst="rect">
            <a:avLst/>
          </a:prstGeom>
        </p:spPr>
        <p:txBody>
          <a:bodyPr lIns="0" tIns="0" rIns="0" bIns="0"/>
          <a:lstStyle>
            <a:lvl1pPr marL="0" indent="0">
              <a:buNone/>
              <a:defRPr lang="pl-PL" sz="1400" b="0" i="0" kern="1200" dirty="0">
                <a:solidFill>
                  <a:schemeClr val="tx1"/>
                </a:solidFill>
                <a:latin typeface="Silka Medium" pitchFamily="2" charset="77"/>
                <a:ea typeface="+mn-ea"/>
                <a:cs typeface="+mn-cs"/>
              </a:defRPr>
            </a:lvl1pPr>
          </a:lstStyle>
          <a:p>
            <a:pPr lvl="0"/>
            <a:endParaRPr lang="pl-PL"/>
          </a:p>
        </p:txBody>
      </p:sp>
    </p:spTree>
    <p:extLst>
      <p:ext uri="{BB962C8B-B14F-4D97-AF65-F5344CB8AC3E}">
        <p14:creationId xmlns:p14="http://schemas.microsoft.com/office/powerpoint/2010/main" val="815856040"/>
      </p:ext>
    </p:extLst>
  </p:cSld>
  <p:clrMapOvr>
    <a:masterClrMapping/>
  </p:clrMapOvr>
  <p:extLst>
    <p:ext uri="{DCECCB84-F9BA-43D5-87BE-67443E8EF086}">
      <p15:sldGuideLst xmlns:p15="http://schemas.microsoft.com/office/powerpoint/2012/main">
        <p15:guide id="3" orient="horz" pos="754" userDrawn="1">
          <p15:clr>
            <a:srgbClr val="FBAE40"/>
          </p15:clr>
        </p15:guide>
        <p15:guide id="4" orient="horz" pos="1071" userDrawn="1">
          <p15:clr>
            <a:srgbClr val="FBAE40"/>
          </p15:clr>
        </p15:guide>
        <p15:guide id="5" orient="horz" pos="3793" userDrawn="1">
          <p15:clr>
            <a:srgbClr val="FBAE40"/>
          </p15:clr>
        </p15:guide>
        <p15:guide id="6" orient="horz" pos="3634" userDrawn="1">
          <p15:clr>
            <a:srgbClr val="FBAE40"/>
          </p15:clr>
        </p15:guide>
        <p15:guide id="7" orient="horz" pos="1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R_TEXT+IMAGE_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5" name="Title 1">
            <a:extLst>
              <a:ext uri="{FF2B5EF4-FFF2-40B4-BE49-F238E27FC236}">
                <a16:creationId xmlns:a16="http://schemas.microsoft.com/office/drawing/2014/main" id="{302596D8-8B0A-7843-8970-520B66305266}"/>
              </a:ext>
            </a:extLst>
          </p:cNvPr>
          <p:cNvSpPr>
            <a:spLocks noGrp="1"/>
          </p:cNvSpPr>
          <p:nvPr>
            <p:ph type="ctrTitle" hasCustomPrompt="1"/>
          </p:nvPr>
        </p:nvSpPr>
        <p:spPr>
          <a:xfrm>
            <a:off x="481698" y="868132"/>
            <a:ext cx="7978090" cy="417977"/>
          </a:xfrm>
          <a:prstGeom prst="rect">
            <a:avLst/>
          </a:prstGeom>
        </p:spPr>
        <p:txBody>
          <a:bodyPr lIns="0" tIns="0" rIns="0" bIns="0" anchor="t" anchorCtr="0">
            <a:normAutofit/>
          </a:bodyPr>
          <a:lstStyle>
            <a:lvl1pPr algn="l">
              <a:defRPr sz="3000" b="1" i="0">
                <a:latin typeface="Silka SemiBold" pitchFamily="2" charset="77"/>
              </a:defRPr>
            </a:lvl1pPr>
          </a:lstStyle>
          <a:p>
            <a:r>
              <a:rPr lang="en-US"/>
              <a:t>Energy sector in Poland – key facts</a:t>
            </a:r>
          </a:p>
        </p:txBody>
      </p:sp>
      <p:sp>
        <p:nvSpPr>
          <p:cNvPr id="18" name="Text Placeholder 17">
            <a:extLst>
              <a:ext uri="{FF2B5EF4-FFF2-40B4-BE49-F238E27FC236}">
                <a16:creationId xmlns:a16="http://schemas.microsoft.com/office/drawing/2014/main" id="{CE05582C-CDBC-194E-A7D1-A454E075EE61}"/>
              </a:ext>
            </a:extLst>
          </p:cNvPr>
          <p:cNvSpPr>
            <a:spLocks noGrp="1"/>
          </p:cNvSpPr>
          <p:nvPr>
            <p:ph type="body" sz="quarter" idx="13" hasCustomPrompt="1"/>
          </p:nvPr>
        </p:nvSpPr>
        <p:spPr>
          <a:xfrm>
            <a:off x="6959602" y="5885096"/>
            <a:ext cx="1500187" cy="136292"/>
          </a:xfrm>
          <a:prstGeom prst="rect">
            <a:avLst/>
          </a:prstGeom>
        </p:spPr>
        <p:txBody>
          <a:bodyPr lIns="0" tIns="0" rIns="0" bIns="0" anchor="b" anchorCtr="0"/>
          <a:lstStyle>
            <a:lvl1pPr marL="0" indent="0" algn="r">
              <a:buNone/>
              <a:defRPr lang="pl-PL" sz="900" b="0" i="1" kern="1200" dirty="0">
                <a:solidFill>
                  <a:schemeClr val="tx1"/>
                </a:solidFill>
                <a:latin typeface="Silka Light" pitchFamily="2" charset="77"/>
                <a:ea typeface="+mn-ea"/>
                <a:cs typeface="+mn-cs"/>
              </a:defRPr>
            </a:lvl1pPr>
          </a:lstStyle>
          <a:p>
            <a:pPr lvl="0"/>
            <a:r>
              <a:rPr lang="en-US"/>
              <a:t>Source:</a:t>
            </a:r>
            <a:endParaRPr lang="pl-PL"/>
          </a:p>
        </p:txBody>
      </p:sp>
      <p:sp>
        <p:nvSpPr>
          <p:cNvPr id="4" name="Text Placeholder 3">
            <a:extLst>
              <a:ext uri="{FF2B5EF4-FFF2-40B4-BE49-F238E27FC236}">
                <a16:creationId xmlns:a16="http://schemas.microsoft.com/office/drawing/2014/main" id="{A8AA2351-E8E3-CF49-88B9-4898DB0EDFD4}"/>
              </a:ext>
            </a:extLst>
          </p:cNvPr>
          <p:cNvSpPr>
            <a:spLocks noGrp="1"/>
          </p:cNvSpPr>
          <p:nvPr>
            <p:ph type="body" sz="quarter" idx="14" hasCustomPrompt="1"/>
          </p:nvPr>
        </p:nvSpPr>
        <p:spPr>
          <a:xfrm>
            <a:off x="503239" y="1520826"/>
            <a:ext cx="3815843" cy="4248150"/>
          </a:xfrm>
          <a:prstGeom prst="rect">
            <a:avLst/>
          </a:prstGeom>
        </p:spPr>
        <p:txBody>
          <a:bodyPr lIns="0" tIns="0" rIns="0" bIns="0"/>
          <a:lstStyle>
            <a:lvl1pPr marL="0" indent="0">
              <a:lnSpc>
                <a:spcPts val="1800"/>
              </a:lnSpc>
              <a:buNone/>
              <a:defRPr sz="1400" b="0" i="0">
                <a:latin typeface="Silka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pl-PL"/>
              <a:t>Instytut Reform – </a:t>
            </a:r>
            <a:r>
              <a:rPr lang="pl-PL" err="1"/>
              <a:t>is</a:t>
            </a:r>
            <a:r>
              <a:rPr lang="pl-PL"/>
              <a:t> </a:t>
            </a:r>
            <a:r>
              <a:rPr lang="pl-PL" err="1"/>
              <a:t>an</a:t>
            </a:r>
            <a:r>
              <a:rPr lang="pl-PL"/>
              <a:t> independent </a:t>
            </a:r>
            <a:r>
              <a:rPr lang="pl-PL" err="1"/>
              <a:t>think</a:t>
            </a:r>
            <a:r>
              <a:rPr lang="pl-PL"/>
              <a:t> tank </a:t>
            </a:r>
            <a:r>
              <a:rPr lang="pl-PL" err="1"/>
              <a:t>established</a:t>
            </a:r>
            <a:r>
              <a:rPr lang="pl-PL"/>
              <a:t> </a:t>
            </a:r>
            <a:r>
              <a:rPr lang="pl-PL" err="1"/>
              <a:t>at</a:t>
            </a:r>
            <a:r>
              <a:rPr lang="pl-PL"/>
              <a:t> the end of 2021, </a:t>
            </a:r>
            <a:r>
              <a:rPr lang="pl-PL" err="1"/>
              <a:t>which</a:t>
            </a:r>
            <a:r>
              <a:rPr lang="pl-PL"/>
              <a:t> </a:t>
            </a:r>
            <a:r>
              <a:rPr lang="pl-PL" err="1"/>
              <a:t>supports</a:t>
            </a:r>
            <a:r>
              <a:rPr lang="pl-PL"/>
              <a:t> the </a:t>
            </a:r>
            <a:r>
              <a:rPr lang="pl-PL" err="1"/>
              <a:t>continuous</a:t>
            </a:r>
            <a:r>
              <a:rPr lang="pl-PL"/>
              <a:t> </a:t>
            </a:r>
            <a:r>
              <a:rPr lang="pl-PL" err="1"/>
              <a:t>improvement</a:t>
            </a:r>
            <a:r>
              <a:rPr lang="pl-PL"/>
              <a:t> of the </a:t>
            </a:r>
            <a:r>
              <a:rPr lang="pl-PL" err="1"/>
              <a:t>process</a:t>
            </a:r>
            <a:r>
              <a:rPr lang="pl-PL"/>
              <a:t> of </a:t>
            </a:r>
            <a:r>
              <a:rPr lang="pl-PL" err="1"/>
              <a:t>formulation</a:t>
            </a:r>
            <a:r>
              <a:rPr lang="pl-PL"/>
              <a:t>, </a:t>
            </a:r>
            <a:r>
              <a:rPr lang="pl-PL" err="1"/>
              <a:t>implementation</a:t>
            </a:r>
            <a:r>
              <a:rPr lang="pl-PL"/>
              <a:t>, monitoring and </a:t>
            </a:r>
            <a:r>
              <a:rPr lang="pl-PL" err="1"/>
              <a:t>evaluation</a:t>
            </a:r>
            <a:r>
              <a:rPr lang="pl-PL"/>
              <a:t> of public </a:t>
            </a:r>
            <a:r>
              <a:rPr lang="pl-PL" err="1"/>
              <a:t>policies</a:t>
            </a:r>
            <a:r>
              <a:rPr lang="pl-PL"/>
              <a:t> in Poland, Europe and the </a:t>
            </a:r>
            <a:r>
              <a:rPr lang="pl-PL" err="1"/>
              <a:t>world</a:t>
            </a:r>
            <a:endParaRPr lang="pl-PL"/>
          </a:p>
          <a:p>
            <a:pPr lvl="0"/>
            <a:endParaRPr lang="pl-PL"/>
          </a:p>
        </p:txBody>
      </p:sp>
      <p:sp>
        <p:nvSpPr>
          <p:cNvPr id="8" name="Content Placeholder 7">
            <a:extLst>
              <a:ext uri="{FF2B5EF4-FFF2-40B4-BE49-F238E27FC236}">
                <a16:creationId xmlns:a16="http://schemas.microsoft.com/office/drawing/2014/main" id="{C5510EBE-5B81-7D43-80B2-96B428844889}"/>
              </a:ext>
            </a:extLst>
          </p:cNvPr>
          <p:cNvSpPr>
            <a:spLocks noGrp="1"/>
          </p:cNvSpPr>
          <p:nvPr>
            <p:ph sz="quarter" idx="15"/>
          </p:nvPr>
        </p:nvSpPr>
        <p:spPr>
          <a:xfrm>
            <a:off x="4824414" y="1520826"/>
            <a:ext cx="3635375" cy="4248149"/>
          </a:xfrm>
          <a:prstGeom prst="rect">
            <a:avLst/>
          </a:prstGeom>
        </p:spPr>
        <p:txBody>
          <a:bodyPr/>
          <a:lstStyle>
            <a:lvl1pPr marL="228600" indent="-228600">
              <a:buClr>
                <a:srgbClr val="0081FC"/>
              </a:buClr>
              <a:buSzPct val="160000"/>
              <a:buFont typeface="Wingdings" pitchFamily="2" charset="2"/>
              <a:buChar char="§"/>
              <a:defRPr lang="en-US" sz="1400" b="0" i="0" kern="1200" dirty="0" smtClean="0">
                <a:solidFill>
                  <a:schemeClr val="tx1"/>
                </a:solidFill>
                <a:latin typeface="Silka Medium" pitchFamily="2" charset="77"/>
                <a:ea typeface="+mn-ea"/>
                <a:cs typeface="+mn-cs"/>
              </a:defRPr>
            </a:lvl1pPr>
            <a:lvl2pPr>
              <a:defRPr lang="en-US" sz="1400" b="0" i="0" kern="1200" dirty="0" smtClean="0">
                <a:solidFill>
                  <a:schemeClr val="tx1"/>
                </a:solidFill>
                <a:latin typeface="Silka Medium" pitchFamily="2" charset="77"/>
                <a:ea typeface="+mn-ea"/>
                <a:cs typeface="+mn-cs"/>
              </a:defRPr>
            </a:lvl2pPr>
            <a:lvl3pPr>
              <a:defRPr lang="en-US" sz="1400" b="0" i="0" kern="1200" dirty="0" smtClean="0">
                <a:solidFill>
                  <a:schemeClr val="tx1"/>
                </a:solidFill>
                <a:latin typeface="Silka Medium" pitchFamily="2" charset="77"/>
                <a:ea typeface="+mn-ea"/>
                <a:cs typeface="+mn-cs"/>
              </a:defRPr>
            </a:lvl3pPr>
            <a:lvl4pPr>
              <a:defRPr lang="en-US" sz="1400" b="0" i="0" kern="1200" dirty="0" smtClean="0">
                <a:solidFill>
                  <a:schemeClr val="tx1"/>
                </a:solidFill>
                <a:latin typeface="Silka Medium" pitchFamily="2" charset="77"/>
                <a:ea typeface="+mn-ea"/>
                <a:cs typeface="+mn-cs"/>
              </a:defRPr>
            </a:lvl4pPr>
            <a:lvl5pPr>
              <a:defRPr lang="pl-PL" sz="1400" b="0" i="0" kern="1200" dirty="0">
                <a:solidFill>
                  <a:schemeClr val="tx1"/>
                </a:solidFill>
                <a:latin typeface="Silka Medium" pitchFamily="2" charset="77"/>
                <a:ea typeface="+mn-ea"/>
                <a:cs typeface="+mn-cs"/>
              </a:defRPr>
            </a:lvl5pPr>
          </a:lstStyle>
          <a:p>
            <a:pPr lvl="0"/>
            <a:r>
              <a:rPr lang="en-US"/>
              <a:t>Edit Master text styles</a:t>
            </a:r>
          </a:p>
        </p:txBody>
      </p:sp>
    </p:spTree>
    <p:extLst>
      <p:ext uri="{BB962C8B-B14F-4D97-AF65-F5344CB8AC3E}">
        <p14:creationId xmlns:p14="http://schemas.microsoft.com/office/powerpoint/2010/main" val="3577603839"/>
      </p:ext>
    </p:extLst>
  </p:cSld>
  <p:clrMapOvr>
    <a:masterClrMapping/>
  </p:clrMapOvr>
  <p:extLst>
    <p:ext uri="{DCECCB84-F9BA-43D5-87BE-67443E8EF086}">
      <p15:sldGuideLst xmlns:p15="http://schemas.microsoft.com/office/powerpoint/2012/main">
        <p15:guide id="3" orient="horz" pos="754" userDrawn="1">
          <p15:clr>
            <a:srgbClr val="FBAE40"/>
          </p15:clr>
        </p15:guide>
        <p15:guide id="5" orient="horz" pos="3793" userDrawn="1">
          <p15:clr>
            <a:srgbClr val="FBAE40"/>
          </p15:clr>
        </p15:guide>
        <p15:guide id="6" orient="horz" pos="3634" userDrawn="1">
          <p15:clr>
            <a:srgbClr val="FBAE40"/>
          </p15:clr>
        </p15:guide>
        <p15:guide id="8" pos="2880" userDrawn="1">
          <p15:clr>
            <a:srgbClr val="FBAE40"/>
          </p15:clr>
        </p15:guide>
        <p15:guide id="9" orient="horz" pos="958" userDrawn="1">
          <p15:clr>
            <a:srgbClr val="FBAE40"/>
          </p15:clr>
        </p15:guide>
        <p15:guide id="10" pos="3039" userDrawn="1">
          <p15:clr>
            <a:srgbClr val="FBAE40"/>
          </p15:clr>
        </p15:guide>
        <p15:guide id="11" pos="272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IR_TEXT+IMAGE_COLUMNS_HIGH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5" name="Title 1">
            <a:extLst>
              <a:ext uri="{FF2B5EF4-FFF2-40B4-BE49-F238E27FC236}">
                <a16:creationId xmlns:a16="http://schemas.microsoft.com/office/drawing/2014/main" id="{302596D8-8B0A-7843-8970-520B66305266}"/>
              </a:ext>
            </a:extLst>
          </p:cNvPr>
          <p:cNvSpPr>
            <a:spLocks noGrp="1"/>
          </p:cNvSpPr>
          <p:nvPr>
            <p:ph type="ctrTitle" hasCustomPrompt="1"/>
          </p:nvPr>
        </p:nvSpPr>
        <p:spPr>
          <a:xfrm>
            <a:off x="481698" y="868132"/>
            <a:ext cx="7978090" cy="417977"/>
          </a:xfrm>
          <a:prstGeom prst="rect">
            <a:avLst/>
          </a:prstGeom>
        </p:spPr>
        <p:txBody>
          <a:bodyPr lIns="0" tIns="0" rIns="0" bIns="0" anchor="t" anchorCtr="0">
            <a:normAutofit/>
          </a:bodyPr>
          <a:lstStyle>
            <a:lvl1pPr algn="l">
              <a:defRPr sz="3000" b="1" i="0">
                <a:latin typeface="Silka SemiBold" pitchFamily="2" charset="77"/>
              </a:defRPr>
            </a:lvl1pPr>
          </a:lstStyle>
          <a:p>
            <a:r>
              <a:rPr lang="en-US"/>
              <a:t>Energy sector in Poland – key facts</a:t>
            </a:r>
          </a:p>
        </p:txBody>
      </p:sp>
      <p:sp>
        <p:nvSpPr>
          <p:cNvPr id="18" name="Text Placeholder 17">
            <a:extLst>
              <a:ext uri="{FF2B5EF4-FFF2-40B4-BE49-F238E27FC236}">
                <a16:creationId xmlns:a16="http://schemas.microsoft.com/office/drawing/2014/main" id="{CE05582C-CDBC-194E-A7D1-A454E075EE61}"/>
              </a:ext>
            </a:extLst>
          </p:cNvPr>
          <p:cNvSpPr>
            <a:spLocks noGrp="1"/>
          </p:cNvSpPr>
          <p:nvPr>
            <p:ph type="body" sz="quarter" idx="13" hasCustomPrompt="1"/>
          </p:nvPr>
        </p:nvSpPr>
        <p:spPr>
          <a:xfrm>
            <a:off x="6959602" y="5885096"/>
            <a:ext cx="1500187" cy="136292"/>
          </a:xfrm>
          <a:prstGeom prst="rect">
            <a:avLst/>
          </a:prstGeom>
        </p:spPr>
        <p:txBody>
          <a:bodyPr lIns="0" tIns="0" rIns="0" bIns="0" anchor="b" anchorCtr="0"/>
          <a:lstStyle>
            <a:lvl1pPr marL="0" indent="0" algn="r">
              <a:buNone/>
              <a:defRPr lang="pl-PL" sz="900" b="0" i="1" kern="1200" dirty="0">
                <a:solidFill>
                  <a:schemeClr val="tx1"/>
                </a:solidFill>
                <a:latin typeface="Silka Light" pitchFamily="2" charset="77"/>
                <a:ea typeface="+mn-ea"/>
                <a:cs typeface="+mn-cs"/>
              </a:defRPr>
            </a:lvl1pPr>
          </a:lstStyle>
          <a:p>
            <a:pPr lvl="0"/>
            <a:r>
              <a:rPr lang="en-US"/>
              <a:t>Source:</a:t>
            </a:r>
            <a:endParaRPr lang="pl-PL"/>
          </a:p>
        </p:txBody>
      </p:sp>
      <p:sp>
        <p:nvSpPr>
          <p:cNvPr id="4" name="Text Placeholder 3">
            <a:extLst>
              <a:ext uri="{FF2B5EF4-FFF2-40B4-BE49-F238E27FC236}">
                <a16:creationId xmlns:a16="http://schemas.microsoft.com/office/drawing/2014/main" id="{A8AA2351-E8E3-CF49-88B9-4898DB0EDFD4}"/>
              </a:ext>
            </a:extLst>
          </p:cNvPr>
          <p:cNvSpPr>
            <a:spLocks noGrp="1"/>
          </p:cNvSpPr>
          <p:nvPr>
            <p:ph type="body" sz="quarter" idx="14" hasCustomPrompt="1"/>
          </p:nvPr>
        </p:nvSpPr>
        <p:spPr>
          <a:xfrm>
            <a:off x="503239" y="1520826"/>
            <a:ext cx="3815843" cy="1908174"/>
          </a:xfrm>
          <a:prstGeom prst="rect">
            <a:avLst/>
          </a:prstGeom>
        </p:spPr>
        <p:txBody>
          <a:bodyPr lIns="0" tIns="0" rIns="0" bIns="0"/>
          <a:lstStyle>
            <a:lvl1pPr marL="0" indent="0">
              <a:lnSpc>
                <a:spcPts val="1800"/>
              </a:lnSpc>
              <a:buNone/>
              <a:defRPr sz="1400" b="0" i="0">
                <a:latin typeface="Silka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pl-PL"/>
              <a:t>Instytut Reform – </a:t>
            </a:r>
            <a:r>
              <a:rPr lang="pl-PL" err="1"/>
              <a:t>is</a:t>
            </a:r>
            <a:r>
              <a:rPr lang="pl-PL"/>
              <a:t> </a:t>
            </a:r>
            <a:r>
              <a:rPr lang="pl-PL" err="1"/>
              <a:t>an</a:t>
            </a:r>
            <a:r>
              <a:rPr lang="pl-PL"/>
              <a:t> independent </a:t>
            </a:r>
            <a:r>
              <a:rPr lang="pl-PL" err="1"/>
              <a:t>think</a:t>
            </a:r>
            <a:r>
              <a:rPr lang="pl-PL"/>
              <a:t> tank </a:t>
            </a:r>
            <a:r>
              <a:rPr lang="pl-PL" err="1"/>
              <a:t>established</a:t>
            </a:r>
            <a:r>
              <a:rPr lang="pl-PL"/>
              <a:t> </a:t>
            </a:r>
            <a:r>
              <a:rPr lang="pl-PL" err="1"/>
              <a:t>at</a:t>
            </a:r>
            <a:r>
              <a:rPr lang="pl-PL"/>
              <a:t> the end of 2021, </a:t>
            </a:r>
            <a:r>
              <a:rPr lang="pl-PL" err="1"/>
              <a:t>which</a:t>
            </a:r>
            <a:r>
              <a:rPr lang="pl-PL"/>
              <a:t> </a:t>
            </a:r>
            <a:r>
              <a:rPr lang="pl-PL" err="1"/>
              <a:t>supports</a:t>
            </a:r>
            <a:r>
              <a:rPr lang="pl-PL"/>
              <a:t> the </a:t>
            </a:r>
            <a:r>
              <a:rPr lang="pl-PL" err="1"/>
              <a:t>continuous</a:t>
            </a:r>
            <a:r>
              <a:rPr lang="pl-PL"/>
              <a:t> </a:t>
            </a:r>
            <a:r>
              <a:rPr lang="pl-PL" err="1"/>
              <a:t>improvement</a:t>
            </a:r>
            <a:r>
              <a:rPr lang="pl-PL"/>
              <a:t> of the </a:t>
            </a:r>
            <a:r>
              <a:rPr lang="pl-PL" err="1"/>
              <a:t>process</a:t>
            </a:r>
            <a:r>
              <a:rPr lang="pl-PL"/>
              <a:t> of </a:t>
            </a:r>
            <a:r>
              <a:rPr lang="pl-PL" err="1"/>
              <a:t>formulation</a:t>
            </a:r>
            <a:r>
              <a:rPr lang="pl-PL"/>
              <a:t>, </a:t>
            </a:r>
            <a:r>
              <a:rPr lang="pl-PL" err="1"/>
              <a:t>implementation</a:t>
            </a:r>
            <a:r>
              <a:rPr lang="pl-PL"/>
              <a:t>, monitoring and </a:t>
            </a:r>
            <a:r>
              <a:rPr lang="pl-PL" err="1"/>
              <a:t>evaluation</a:t>
            </a:r>
            <a:r>
              <a:rPr lang="pl-PL"/>
              <a:t> of public </a:t>
            </a:r>
            <a:r>
              <a:rPr lang="pl-PL" err="1"/>
              <a:t>policies</a:t>
            </a:r>
            <a:r>
              <a:rPr lang="pl-PL"/>
              <a:t> in Poland, Europe and the </a:t>
            </a:r>
            <a:r>
              <a:rPr lang="pl-PL" err="1"/>
              <a:t>world</a:t>
            </a:r>
            <a:endParaRPr lang="pl-PL"/>
          </a:p>
          <a:p>
            <a:pPr lvl="0"/>
            <a:endParaRPr lang="pl-PL"/>
          </a:p>
        </p:txBody>
      </p:sp>
      <p:sp>
        <p:nvSpPr>
          <p:cNvPr id="8" name="Content Placeholder 7">
            <a:extLst>
              <a:ext uri="{FF2B5EF4-FFF2-40B4-BE49-F238E27FC236}">
                <a16:creationId xmlns:a16="http://schemas.microsoft.com/office/drawing/2014/main" id="{C5510EBE-5B81-7D43-80B2-96B428844889}"/>
              </a:ext>
            </a:extLst>
          </p:cNvPr>
          <p:cNvSpPr>
            <a:spLocks noGrp="1"/>
          </p:cNvSpPr>
          <p:nvPr>
            <p:ph sz="quarter" idx="15"/>
          </p:nvPr>
        </p:nvSpPr>
        <p:spPr>
          <a:xfrm>
            <a:off x="4824414" y="1520826"/>
            <a:ext cx="3635375" cy="4248149"/>
          </a:xfrm>
          <a:prstGeom prst="rect">
            <a:avLst/>
          </a:prstGeom>
        </p:spPr>
        <p:txBody>
          <a:bodyPr/>
          <a:lstStyle>
            <a:lvl1pPr marL="228600" indent="-228600">
              <a:buClr>
                <a:srgbClr val="0081FC"/>
              </a:buClr>
              <a:buSzPct val="160000"/>
              <a:buFont typeface="Wingdings" pitchFamily="2" charset="2"/>
              <a:buChar char="§"/>
              <a:defRPr lang="en-US" sz="1400" b="0" i="0" kern="1200" dirty="0" smtClean="0">
                <a:solidFill>
                  <a:schemeClr val="tx1"/>
                </a:solidFill>
                <a:latin typeface="Silka Medium" pitchFamily="2" charset="77"/>
                <a:ea typeface="+mn-ea"/>
                <a:cs typeface="+mn-cs"/>
              </a:defRPr>
            </a:lvl1pPr>
            <a:lvl2pPr>
              <a:defRPr lang="en-US" sz="1400" b="0" i="0" kern="1200" dirty="0" smtClean="0">
                <a:solidFill>
                  <a:schemeClr val="tx1"/>
                </a:solidFill>
                <a:latin typeface="Silka Medium" pitchFamily="2" charset="77"/>
                <a:ea typeface="+mn-ea"/>
                <a:cs typeface="+mn-cs"/>
              </a:defRPr>
            </a:lvl2pPr>
            <a:lvl3pPr>
              <a:defRPr lang="en-US" sz="1400" b="0" i="0" kern="1200" dirty="0" smtClean="0">
                <a:solidFill>
                  <a:schemeClr val="tx1"/>
                </a:solidFill>
                <a:latin typeface="Silka Medium" pitchFamily="2" charset="77"/>
                <a:ea typeface="+mn-ea"/>
                <a:cs typeface="+mn-cs"/>
              </a:defRPr>
            </a:lvl3pPr>
            <a:lvl4pPr>
              <a:defRPr lang="en-US" sz="1400" b="0" i="0" kern="1200" dirty="0" smtClean="0">
                <a:solidFill>
                  <a:schemeClr val="tx1"/>
                </a:solidFill>
                <a:latin typeface="Silka Medium" pitchFamily="2" charset="77"/>
                <a:ea typeface="+mn-ea"/>
                <a:cs typeface="+mn-cs"/>
              </a:defRPr>
            </a:lvl4pPr>
            <a:lvl5pPr>
              <a:defRPr lang="pl-PL" sz="1400" b="0" i="0" kern="1200" dirty="0">
                <a:solidFill>
                  <a:schemeClr val="tx1"/>
                </a:solidFill>
                <a:latin typeface="Silka Medium" pitchFamily="2" charset="77"/>
                <a:ea typeface="+mn-ea"/>
                <a:cs typeface="+mn-cs"/>
              </a:defRPr>
            </a:lvl5pPr>
          </a:lstStyle>
          <a:p>
            <a:pPr lvl="0"/>
            <a:r>
              <a:rPr lang="en-US"/>
              <a:t>Edit Master text styles</a:t>
            </a:r>
          </a:p>
        </p:txBody>
      </p:sp>
      <p:sp>
        <p:nvSpPr>
          <p:cNvPr id="2" name="Rectangle 1">
            <a:extLst>
              <a:ext uri="{FF2B5EF4-FFF2-40B4-BE49-F238E27FC236}">
                <a16:creationId xmlns:a16="http://schemas.microsoft.com/office/drawing/2014/main" id="{748C1923-586D-0648-8A34-D0D7B4616242}"/>
              </a:ext>
            </a:extLst>
          </p:cNvPr>
          <p:cNvSpPr/>
          <p:nvPr userDrawn="1"/>
        </p:nvSpPr>
        <p:spPr>
          <a:xfrm>
            <a:off x="503239" y="4563838"/>
            <a:ext cx="3815843" cy="1205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216000" bIns="45720" numCol="1" spcCol="0" rtlCol="0" fromWordArt="0" anchor="ctr" anchorCtr="0" forceAA="0" compatLnSpc="1">
            <a:prstTxWarp prst="textNoShape">
              <a:avLst/>
            </a:prstTxWarp>
            <a:noAutofit/>
          </a:bodyPr>
          <a:lstStyle/>
          <a:p>
            <a:pPr algn="l"/>
            <a:r>
              <a:rPr lang="pl-PL" sz="1400" b="1" i="0" kern="1200" err="1">
                <a:solidFill>
                  <a:schemeClr val="bg1"/>
                </a:solidFill>
                <a:latin typeface="Silka SemiBold" pitchFamily="2" charset="77"/>
                <a:ea typeface="+mn-ea"/>
                <a:cs typeface="+mn-cs"/>
              </a:rPr>
              <a:t>Decline</a:t>
            </a:r>
            <a:r>
              <a:rPr lang="pl-PL" sz="1400" b="1" i="0" kern="1200">
                <a:solidFill>
                  <a:schemeClr val="bg1"/>
                </a:solidFill>
                <a:latin typeface="Silka SemiBold" pitchFamily="2" charset="77"/>
                <a:ea typeface="+mn-ea"/>
                <a:cs typeface="+mn-cs"/>
              </a:rPr>
              <a:t> of </a:t>
            </a:r>
            <a:r>
              <a:rPr lang="pl-PL" sz="1400" b="1" i="0" kern="1200" err="1">
                <a:solidFill>
                  <a:schemeClr val="bg1"/>
                </a:solidFill>
                <a:latin typeface="Silka SemiBold" pitchFamily="2" charset="77"/>
                <a:ea typeface="+mn-ea"/>
                <a:cs typeface="+mn-cs"/>
              </a:rPr>
              <a:t>competitiveness</a:t>
            </a:r>
            <a:r>
              <a:rPr lang="pl-PL" sz="1400" b="1" i="0" kern="1200">
                <a:solidFill>
                  <a:schemeClr val="bg1"/>
                </a:solidFill>
                <a:latin typeface="Silka SemiBold" pitchFamily="2" charset="77"/>
                <a:ea typeface="+mn-ea"/>
                <a:cs typeface="+mn-cs"/>
              </a:rPr>
              <a:t> </a:t>
            </a:r>
            <a:r>
              <a:rPr lang="pl-PL" sz="1400" b="1" i="0" kern="1200" err="1">
                <a:solidFill>
                  <a:schemeClr val="bg1"/>
                </a:solidFill>
                <a:latin typeface="Silka SemiBold" pitchFamily="2" charset="77"/>
                <a:ea typeface="+mn-ea"/>
                <a:cs typeface="+mn-cs"/>
              </a:rPr>
              <a:t>before</a:t>
            </a:r>
            <a:r>
              <a:rPr lang="pl-PL" sz="1400" b="1" i="0" kern="1200">
                <a:solidFill>
                  <a:schemeClr val="bg1"/>
                </a:solidFill>
                <a:latin typeface="Silka SemiBold" pitchFamily="2" charset="77"/>
                <a:ea typeface="+mn-ea"/>
                <a:cs typeface="+mn-cs"/>
              </a:rPr>
              <a:t> </a:t>
            </a:r>
            <a:r>
              <a:rPr lang="pl-PL" sz="1400" b="1" i="0" kern="1200" err="1">
                <a:solidFill>
                  <a:schemeClr val="bg1"/>
                </a:solidFill>
                <a:latin typeface="Silka SemiBold" pitchFamily="2" charset="77"/>
                <a:ea typeface="+mn-ea"/>
                <a:cs typeface="+mn-cs"/>
              </a:rPr>
              <a:t>accounting</a:t>
            </a:r>
            <a:r>
              <a:rPr lang="pl-PL" sz="1400" b="1" i="0" kern="1200">
                <a:solidFill>
                  <a:schemeClr val="bg1"/>
                </a:solidFill>
                <a:latin typeface="Silka SemiBold" pitchFamily="2" charset="77"/>
                <a:ea typeface="+mn-ea"/>
                <a:cs typeface="+mn-cs"/>
              </a:rPr>
              <a:t> for </a:t>
            </a:r>
            <a:r>
              <a:rPr lang="pl-PL" sz="1400" b="1" i="0" kern="1200" err="1">
                <a:solidFill>
                  <a:schemeClr val="bg1"/>
                </a:solidFill>
                <a:latin typeface="Silka SemiBold" pitchFamily="2" charset="77"/>
                <a:ea typeface="+mn-ea"/>
                <a:cs typeface="+mn-cs"/>
              </a:rPr>
              <a:t>energy</a:t>
            </a:r>
            <a:r>
              <a:rPr lang="pl-PL" sz="1400" b="1" i="0" kern="1200">
                <a:solidFill>
                  <a:schemeClr val="bg1"/>
                </a:solidFill>
                <a:latin typeface="Silka SemiBold" pitchFamily="2" charset="77"/>
                <a:ea typeface="+mn-ea"/>
                <a:cs typeface="+mn-cs"/>
              </a:rPr>
              <a:t> and </a:t>
            </a:r>
            <a:r>
              <a:rPr lang="pl-PL" sz="1400" b="1" i="0" kern="1200" err="1">
                <a:solidFill>
                  <a:schemeClr val="bg1"/>
                </a:solidFill>
                <a:latin typeface="Silka SemiBold" pitchFamily="2" charset="77"/>
                <a:ea typeface="+mn-ea"/>
                <a:cs typeface="+mn-cs"/>
              </a:rPr>
              <a:t>climate</a:t>
            </a:r>
            <a:r>
              <a:rPr lang="pl-PL" sz="1400" b="1" i="0" kern="1200">
                <a:solidFill>
                  <a:schemeClr val="bg1"/>
                </a:solidFill>
                <a:latin typeface="Silka SemiBold" pitchFamily="2" charset="77"/>
                <a:ea typeface="+mn-ea"/>
                <a:cs typeface="+mn-cs"/>
              </a:rPr>
              <a:t> policy </a:t>
            </a:r>
            <a:r>
              <a:rPr lang="pl-PL" sz="1400" b="1" i="0" kern="1200" err="1">
                <a:solidFill>
                  <a:schemeClr val="bg1"/>
                </a:solidFill>
                <a:latin typeface="Silka SemiBold" pitchFamily="2" charset="77"/>
                <a:ea typeface="+mn-ea"/>
                <a:cs typeface="+mn-cs"/>
              </a:rPr>
              <a:t>impacts</a:t>
            </a:r>
            <a:endParaRPr lang="pl-PL" sz="1400" b="1" i="0" kern="1200">
              <a:solidFill>
                <a:schemeClr val="bg1"/>
              </a:solidFill>
              <a:latin typeface="Silka SemiBold" pitchFamily="2" charset="77"/>
              <a:ea typeface="+mn-ea"/>
              <a:cs typeface="+mn-cs"/>
            </a:endParaRPr>
          </a:p>
        </p:txBody>
      </p:sp>
    </p:spTree>
    <p:extLst>
      <p:ext uri="{BB962C8B-B14F-4D97-AF65-F5344CB8AC3E}">
        <p14:creationId xmlns:p14="http://schemas.microsoft.com/office/powerpoint/2010/main" val="376277909"/>
      </p:ext>
    </p:extLst>
  </p:cSld>
  <p:clrMapOvr>
    <a:masterClrMapping/>
  </p:clrMapOvr>
  <p:extLst>
    <p:ext uri="{DCECCB84-F9BA-43D5-87BE-67443E8EF086}">
      <p15:sldGuideLst xmlns:p15="http://schemas.microsoft.com/office/powerpoint/2012/main">
        <p15:guide id="3" orient="horz" pos="754" userDrawn="1">
          <p15:clr>
            <a:srgbClr val="FBAE40"/>
          </p15:clr>
        </p15:guide>
        <p15:guide id="5" orient="horz" pos="3793" userDrawn="1">
          <p15:clr>
            <a:srgbClr val="FBAE40"/>
          </p15:clr>
        </p15:guide>
        <p15:guide id="6" orient="horz" pos="3634" userDrawn="1">
          <p15:clr>
            <a:srgbClr val="FBAE40"/>
          </p15:clr>
        </p15:guide>
        <p15:guide id="8" pos="2880" userDrawn="1">
          <p15:clr>
            <a:srgbClr val="FBAE40"/>
          </p15:clr>
        </p15:guide>
        <p15:guide id="9" orient="horz" pos="958" userDrawn="1">
          <p15:clr>
            <a:srgbClr val="FBAE40"/>
          </p15:clr>
        </p15:guide>
        <p15:guide id="10" pos="3039" userDrawn="1">
          <p15:clr>
            <a:srgbClr val="FBAE40"/>
          </p15:clr>
        </p15:guide>
        <p15:guide id="11" pos="272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R_TEXT+IMAGE_COLUMN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5" name="Title 1">
            <a:extLst>
              <a:ext uri="{FF2B5EF4-FFF2-40B4-BE49-F238E27FC236}">
                <a16:creationId xmlns:a16="http://schemas.microsoft.com/office/drawing/2014/main" id="{302596D8-8B0A-7843-8970-520B66305266}"/>
              </a:ext>
            </a:extLst>
          </p:cNvPr>
          <p:cNvSpPr>
            <a:spLocks noGrp="1"/>
          </p:cNvSpPr>
          <p:nvPr>
            <p:ph type="ctrTitle" hasCustomPrompt="1"/>
          </p:nvPr>
        </p:nvSpPr>
        <p:spPr>
          <a:xfrm>
            <a:off x="481698" y="868132"/>
            <a:ext cx="7978090" cy="417977"/>
          </a:xfrm>
          <a:prstGeom prst="rect">
            <a:avLst/>
          </a:prstGeom>
        </p:spPr>
        <p:txBody>
          <a:bodyPr lIns="0" tIns="0" rIns="0" bIns="0" anchor="t" anchorCtr="0">
            <a:normAutofit/>
          </a:bodyPr>
          <a:lstStyle>
            <a:lvl1pPr algn="l">
              <a:defRPr sz="3000" b="1" i="0">
                <a:latin typeface="Silka SemiBold" pitchFamily="2" charset="77"/>
              </a:defRPr>
            </a:lvl1pPr>
          </a:lstStyle>
          <a:p>
            <a:r>
              <a:rPr lang="en-US"/>
              <a:t>Energy sector in Poland – key facts</a:t>
            </a:r>
          </a:p>
        </p:txBody>
      </p:sp>
      <p:sp>
        <p:nvSpPr>
          <p:cNvPr id="6" name="Subtitle 2">
            <a:extLst>
              <a:ext uri="{FF2B5EF4-FFF2-40B4-BE49-F238E27FC236}">
                <a16:creationId xmlns:a16="http://schemas.microsoft.com/office/drawing/2014/main" id="{5A3EFF0E-B448-5D4E-85F2-8EA4D11ABA15}"/>
              </a:ext>
            </a:extLst>
          </p:cNvPr>
          <p:cNvSpPr>
            <a:spLocks noGrp="1"/>
          </p:cNvSpPr>
          <p:nvPr>
            <p:ph type="subTitle" idx="1" hasCustomPrompt="1"/>
          </p:nvPr>
        </p:nvSpPr>
        <p:spPr>
          <a:xfrm>
            <a:off x="504000" y="1524002"/>
            <a:ext cx="7955789" cy="163551"/>
          </a:xfrm>
          <a:prstGeom prst="rect">
            <a:avLst/>
          </a:prstGeom>
        </p:spPr>
        <p:txBody>
          <a:bodyPr lIns="0" tIns="0" rIns="0" bIns="0"/>
          <a:lstStyle>
            <a:lvl1pPr marL="0" indent="0" algn="l">
              <a:buNone/>
              <a:defRPr sz="1400" b="0" i="0">
                <a:latin typeface="Silk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Electricity supply</a:t>
            </a:r>
          </a:p>
        </p:txBody>
      </p:sp>
      <p:sp>
        <p:nvSpPr>
          <p:cNvPr id="18" name="Text Placeholder 17">
            <a:extLst>
              <a:ext uri="{FF2B5EF4-FFF2-40B4-BE49-F238E27FC236}">
                <a16:creationId xmlns:a16="http://schemas.microsoft.com/office/drawing/2014/main" id="{CE05582C-CDBC-194E-A7D1-A454E075EE61}"/>
              </a:ext>
            </a:extLst>
          </p:cNvPr>
          <p:cNvSpPr>
            <a:spLocks noGrp="1"/>
          </p:cNvSpPr>
          <p:nvPr>
            <p:ph type="body" sz="quarter" idx="13" hasCustomPrompt="1"/>
          </p:nvPr>
        </p:nvSpPr>
        <p:spPr>
          <a:xfrm>
            <a:off x="6959601" y="5856288"/>
            <a:ext cx="1500187" cy="165100"/>
          </a:xfrm>
          <a:prstGeom prst="rect">
            <a:avLst/>
          </a:prstGeom>
        </p:spPr>
        <p:txBody>
          <a:bodyPr lIns="0" tIns="0" rIns="0" bIns="0" anchor="b" anchorCtr="0"/>
          <a:lstStyle>
            <a:lvl1pPr marL="0" indent="0" algn="r">
              <a:buNone/>
              <a:defRPr lang="pl-PL" sz="900" b="0" i="1" kern="1200" dirty="0">
                <a:solidFill>
                  <a:schemeClr val="tx1"/>
                </a:solidFill>
                <a:latin typeface="Silka Light" pitchFamily="2" charset="77"/>
                <a:ea typeface="+mn-ea"/>
                <a:cs typeface="+mn-cs"/>
              </a:defRPr>
            </a:lvl1pPr>
          </a:lstStyle>
          <a:p>
            <a:pPr lvl="0"/>
            <a:r>
              <a:rPr lang="en-US"/>
              <a:t>Source:</a:t>
            </a:r>
            <a:endParaRPr lang="pl-PL"/>
          </a:p>
        </p:txBody>
      </p:sp>
      <p:sp>
        <p:nvSpPr>
          <p:cNvPr id="4" name="Text Placeholder 3">
            <a:extLst>
              <a:ext uri="{FF2B5EF4-FFF2-40B4-BE49-F238E27FC236}">
                <a16:creationId xmlns:a16="http://schemas.microsoft.com/office/drawing/2014/main" id="{A8AA2351-E8E3-CF49-88B9-4898DB0EDFD4}"/>
              </a:ext>
            </a:extLst>
          </p:cNvPr>
          <p:cNvSpPr>
            <a:spLocks noGrp="1"/>
          </p:cNvSpPr>
          <p:nvPr>
            <p:ph type="body" sz="quarter" idx="14" hasCustomPrompt="1"/>
          </p:nvPr>
        </p:nvSpPr>
        <p:spPr>
          <a:xfrm>
            <a:off x="503239" y="2097090"/>
            <a:ext cx="3815843" cy="3671887"/>
          </a:xfrm>
          <a:prstGeom prst="rect">
            <a:avLst/>
          </a:prstGeom>
        </p:spPr>
        <p:txBody>
          <a:bodyPr lIns="0" tIns="0" rIns="0" bIns="0"/>
          <a:lstStyle>
            <a:lvl1pPr marL="0" indent="0">
              <a:lnSpc>
                <a:spcPts val="1600"/>
              </a:lnSpc>
              <a:buNone/>
              <a:defRPr sz="1200" b="0" i="0">
                <a:latin typeface="Silka"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pl-PL"/>
              <a:t>Instytut Reform - </a:t>
            </a:r>
            <a:r>
              <a:rPr lang="pl-PL" err="1"/>
              <a:t>is</a:t>
            </a:r>
            <a:r>
              <a:rPr lang="pl-PL"/>
              <a:t> </a:t>
            </a:r>
            <a:r>
              <a:rPr lang="pl-PL" err="1"/>
              <a:t>an</a:t>
            </a:r>
            <a:r>
              <a:rPr lang="pl-PL"/>
              <a:t> independent </a:t>
            </a:r>
            <a:r>
              <a:rPr lang="pl-PL" err="1"/>
              <a:t>think</a:t>
            </a:r>
            <a:r>
              <a:rPr lang="pl-PL"/>
              <a:t> tank </a:t>
            </a:r>
            <a:r>
              <a:rPr lang="pl-PL" err="1"/>
              <a:t>established</a:t>
            </a:r>
            <a:r>
              <a:rPr lang="pl-PL"/>
              <a:t> </a:t>
            </a:r>
            <a:r>
              <a:rPr lang="pl-PL" err="1"/>
              <a:t>at</a:t>
            </a:r>
            <a:r>
              <a:rPr lang="pl-PL"/>
              <a:t> the end of 2021, </a:t>
            </a:r>
            <a:r>
              <a:rPr lang="pl-PL" err="1"/>
              <a:t>which</a:t>
            </a:r>
            <a:r>
              <a:rPr lang="pl-PL"/>
              <a:t> </a:t>
            </a:r>
            <a:r>
              <a:rPr lang="pl-PL" err="1"/>
              <a:t>supports</a:t>
            </a:r>
            <a:r>
              <a:rPr lang="pl-PL"/>
              <a:t> the </a:t>
            </a:r>
            <a:r>
              <a:rPr lang="pl-PL" err="1"/>
              <a:t>continuous</a:t>
            </a:r>
            <a:r>
              <a:rPr lang="pl-PL"/>
              <a:t> </a:t>
            </a:r>
            <a:r>
              <a:rPr lang="pl-PL" err="1"/>
              <a:t>improvement</a:t>
            </a:r>
            <a:r>
              <a:rPr lang="pl-PL"/>
              <a:t> of the </a:t>
            </a:r>
            <a:r>
              <a:rPr lang="pl-PL" err="1"/>
              <a:t>process</a:t>
            </a:r>
            <a:r>
              <a:rPr lang="pl-PL"/>
              <a:t> of </a:t>
            </a:r>
            <a:r>
              <a:rPr lang="pl-PL" err="1"/>
              <a:t>formulation</a:t>
            </a:r>
            <a:r>
              <a:rPr lang="pl-PL"/>
              <a:t>, </a:t>
            </a:r>
            <a:r>
              <a:rPr lang="pl-PL" err="1"/>
              <a:t>implementation</a:t>
            </a:r>
            <a:r>
              <a:rPr lang="pl-PL"/>
              <a:t>, monitoring and </a:t>
            </a:r>
            <a:r>
              <a:rPr lang="pl-PL" err="1"/>
              <a:t>evaluation</a:t>
            </a:r>
            <a:r>
              <a:rPr lang="pl-PL"/>
              <a:t> of public </a:t>
            </a:r>
            <a:r>
              <a:rPr lang="pl-PL" err="1"/>
              <a:t>policies</a:t>
            </a:r>
            <a:r>
              <a:rPr lang="pl-PL"/>
              <a:t> in Poland, Europe and the </a:t>
            </a:r>
            <a:r>
              <a:rPr lang="pl-PL" err="1"/>
              <a:t>world</a:t>
            </a:r>
            <a:endParaRPr lang="pl-PL"/>
          </a:p>
          <a:p>
            <a:pPr lvl="0"/>
            <a:r>
              <a:rPr lang="pl-PL"/>
              <a:t>Instytut Reform - </a:t>
            </a:r>
            <a:r>
              <a:rPr lang="pl-PL" err="1"/>
              <a:t>is</a:t>
            </a:r>
            <a:r>
              <a:rPr lang="pl-PL"/>
              <a:t> </a:t>
            </a:r>
            <a:r>
              <a:rPr lang="pl-PL" err="1"/>
              <a:t>an</a:t>
            </a:r>
            <a:r>
              <a:rPr lang="pl-PL"/>
              <a:t> independent </a:t>
            </a:r>
            <a:r>
              <a:rPr lang="pl-PL" err="1"/>
              <a:t>think</a:t>
            </a:r>
            <a:r>
              <a:rPr lang="pl-PL"/>
              <a:t> tank </a:t>
            </a:r>
            <a:r>
              <a:rPr lang="pl-PL" err="1"/>
              <a:t>established</a:t>
            </a:r>
            <a:r>
              <a:rPr lang="pl-PL"/>
              <a:t> </a:t>
            </a:r>
            <a:r>
              <a:rPr lang="pl-PL" err="1"/>
              <a:t>at</a:t>
            </a:r>
            <a:r>
              <a:rPr lang="pl-PL"/>
              <a:t> the end of 2021</a:t>
            </a:r>
          </a:p>
          <a:p>
            <a:pPr lvl="0"/>
            <a:r>
              <a:rPr lang="pl-PL" err="1"/>
              <a:t>which</a:t>
            </a:r>
            <a:r>
              <a:rPr lang="pl-PL"/>
              <a:t> </a:t>
            </a:r>
            <a:r>
              <a:rPr lang="pl-PL" err="1"/>
              <a:t>supports</a:t>
            </a:r>
            <a:r>
              <a:rPr lang="pl-PL"/>
              <a:t> the </a:t>
            </a:r>
            <a:r>
              <a:rPr lang="pl-PL" err="1"/>
              <a:t>continuous</a:t>
            </a:r>
            <a:r>
              <a:rPr lang="pl-PL"/>
              <a:t> </a:t>
            </a:r>
            <a:r>
              <a:rPr lang="pl-PL" err="1"/>
              <a:t>improvement</a:t>
            </a:r>
            <a:r>
              <a:rPr lang="pl-PL"/>
              <a:t> of the </a:t>
            </a:r>
            <a:r>
              <a:rPr lang="pl-PL" err="1"/>
              <a:t>process</a:t>
            </a:r>
            <a:r>
              <a:rPr lang="pl-PL"/>
              <a:t> of </a:t>
            </a:r>
            <a:r>
              <a:rPr lang="pl-PL" err="1"/>
              <a:t>formulation</a:t>
            </a:r>
            <a:r>
              <a:rPr lang="pl-PL"/>
              <a:t>, </a:t>
            </a:r>
            <a:r>
              <a:rPr lang="pl-PL" err="1"/>
              <a:t>implementation</a:t>
            </a:r>
            <a:r>
              <a:rPr lang="pl-PL"/>
              <a:t>, monitoring and </a:t>
            </a:r>
            <a:r>
              <a:rPr lang="pl-PL" err="1"/>
              <a:t>evaluation</a:t>
            </a:r>
            <a:r>
              <a:rPr lang="pl-PL"/>
              <a:t> of public </a:t>
            </a:r>
            <a:r>
              <a:rPr lang="pl-PL" err="1"/>
              <a:t>policies</a:t>
            </a:r>
            <a:r>
              <a:rPr lang="pl-PL"/>
              <a:t> in Poland, Europe and the </a:t>
            </a:r>
            <a:r>
              <a:rPr lang="pl-PL" err="1"/>
              <a:t>world</a:t>
            </a:r>
            <a:endParaRPr lang="pl-PL"/>
          </a:p>
          <a:p>
            <a:pPr lvl="0"/>
            <a:endParaRPr lang="pl-PL"/>
          </a:p>
          <a:p>
            <a:pPr lvl="0"/>
            <a:endParaRPr lang="pl-PL"/>
          </a:p>
        </p:txBody>
      </p:sp>
      <p:sp>
        <p:nvSpPr>
          <p:cNvPr id="8" name="Content Placeholder 7">
            <a:extLst>
              <a:ext uri="{FF2B5EF4-FFF2-40B4-BE49-F238E27FC236}">
                <a16:creationId xmlns:a16="http://schemas.microsoft.com/office/drawing/2014/main" id="{C5510EBE-5B81-7D43-80B2-96B428844889}"/>
              </a:ext>
            </a:extLst>
          </p:cNvPr>
          <p:cNvSpPr>
            <a:spLocks noGrp="1"/>
          </p:cNvSpPr>
          <p:nvPr>
            <p:ph sz="quarter" idx="15"/>
          </p:nvPr>
        </p:nvSpPr>
        <p:spPr>
          <a:xfrm>
            <a:off x="4824413" y="2097090"/>
            <a:ext cx="3635375" cy="3671887"/>
          </a:xfrm>
          <a:prstGeom prst="rect">
            <a:avLst/>
          </a:prstGeom>
        </p:spPr>
        <p:txBody>
          <a:bodyPr/>
          <a:lstStyle>
            <a:lvl1pPr marL="228600" indent="-228600">
              <a:buClr>
                <a:srgbClr val="0081FC"/>
              </a:buClr>
              <a:buSzPct val="160000"/>
              <a:buFont typeface="Wingdings" pitchFamily="2" charset="2"/>
              <a:buChar char="§"/>
              <a:defRPr lang="en-US" sz="1400" b="0" i="0" kern="1200" dirty="0" smtClean="0">
                <a:solidFill>
                  <a:schemeClr val="tx1"/>
                </a:solidFill>
                <a:latin typeface="Silka Medium" pitchFamily="2" charset="77"/>
                <a:ea typeface="+mn-ea"/>
                <a:cs typeface="+mn-cs"/>
              </a:defRPr>
            </a:lvl1pPr>
            <a:lvl2pPr>
              <a:defRPr lang="en-US" sz="1400" b="0" i="0" kern="1200" dirty="0" smtClean="0">
                <a:solidFill>
                  <a:schemeClr val="tx1"/>
                </a:solidFill>
                <a:latin typeface="Silka Medium" pitchFamily="2" charset="77"/>
                <a:ea typeface="+mn-ea"/>
                <a:cs typeface="+mn-cs"/>
              </a:defRPr>
            </a:lvl2pPr>
            <a:lvl3pPr>
              <a:defRPr lang="en-US" sz="1400" b="0" i="0" kern="1200" dirty="0" smtClean="0">
                <a:solidFill>
                  <a:schemeClr val="tx1"/>
                </a:solidFill>
                <a:latin typeface="Silka Medium" pitchFamily="2" charset="77"/>
                <a:ea typeface="+mn-ea"/>
                <a:cs typeface="+mn-cs"/>
              </a:defRPr>
            </a:lvl3pPr>
            <a:lvl4pPr>
              <a:defRPr lang="en-US" sz="1400" b="0" i="0" kern="1200" dirty="0" smtClean="0">
                <a:solidFill>
                  <a:schemeClr val="tx1"/>
                </a:solidFill>
                <a:latin typeface="Silka Medium" pitchFamily="2" charset="77"/>
                <a:ea typeface="+mn-ea"/>
                <a:cs typeface="+mn-cs"/>
              </a:defRPr>
            </a:lvl4pPr>
            <a:lvl5pPr>
              <a:defRPr lang="pl-PL" sz="1400" b="0" i="0" kern="1200" dirty="0">
                <a:solidFill>
                  <a:schemeClr val="tx1"/>
                </a:solidFill>
                <a:latin typeface="Silka Medium" pitchFamily="2" charset="77"/>
                <a:ea typeface="+mn-ea"/>
                <a:cs typeface="+mn-cs"/>
              </a:defRPr>
            </a:lvl5pPr>
          </a:lstStyle>
          <a:p>
            <a:pPr lvl="0"/>
            <a:r>
              <a:rPr lang="en-US"/>
              <a:t>Edit Master text styles</a:t>
            </a:r>
          </a:p>
        </p:txBody>
      </p:sp>
    </p:spTree>
    <p:extLst>
      <p:ext uri="{BB962C8B-B14F-4D97-AF65-F5344CB8AC3E}">
        <p14:creationId xmlns:p14="http://schemas.microsoft.com/office/powerpoint/2010/main" val="2861273813"/>
      </p:ext>
    </p:extLst>
  </p:cSld>
  <p:clrMapOvr>
    <a:masterClrMapping/>
  </p:clrMapOvr>
  <p:extLst>
    <p:ext uri="{DCECCB84-F9BA-43D5-87BE-67443E8EF086}">
      <p15:sldGuideLst xmlns:p15="http://schemas.microsoft.com/office/powerpoint/2012/main">
        <p15:guide id="3" orient="horz" pos="754" userDrawn="1">
          <p15:clr>
            <a:srgbClr val="FBAE40"/>
          </p15:clr>
        </p15:guide>
        <p15:guide id="4" orient="horz" pos="1071" userDrawn="1">
          <p15:clr>
            <a:srgbClr val="FBAE40"/>
          </p15:clr>
        </p15:guide>
        <p15:guide id="5" orient="horz" pos="3793" userDrawn="1">
          <p15:clr>
            <a:srgbClr val="FBAE40"/>
          </p15:clr>
        </p15:guide>
        <p15:guide id="6" orient="horz" pos="3634" userDrawn="1">
          <p15:clr>
            <a:srgbClr val="FBAE40"/>
          </p15:clr>
        </p15:guide>
        <p15:guide id="7" orient="horz" pos="1321" userDrawn="1">
          <p15:clr>
            <a:srgbClr val="FBAE40"/>
          </p15:clr>
        </p15:guide>
        <p15:guide id="8" pos="2880" userDrawn="1">
          <p15:clr>
            <a:srgbClr val="FBAE40"/>
          </p15:clr>
        </p15:guide>
        <p15:guide id="9" pos="3039" userDrawn="1">
          <p15:clr>
            <a:srgbClr val="FBAE40"/>
          </p15:clr>
        </p15:guide>
        <p15:guide id="10" pos="272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IR_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18" name="Text Placeholder 17">
            <a:extLst>
              <a:ext uri="{FF2B5EF4-FFF2-40B4-BE49-F238E27FC236}">
                <a16:creationId xmlns:a16="http://schemas.microsoft.com/office/drawing/2014/main" id="{CE05582C-CDBC-194E-A7D1-A454E075EE61}"/>
              </a:ext>
            </a:extLst>
          </p:cNvPr>
          <p:cNvSpPr>
            <a:spLocks noGrp="1"/>
          </p:cNvSpPr>
          <p:nvPr>
            <p:ph type="body" sz="quarter" idx="13" hasCustomPrompt="1"/>
          </p:nvPr>
        </p:nvSpPr>
        <p:spPr>
          <a:xfrm>
            <a:off x="496754" y="5875743"/>
            <a:ext cx="1500187" cy="165100"/>
          </a:xfrm>
          <a:prstGeom prst="rect">
            <a:avLst/>
          </a:prstGeom>
        </p:spPr>
        <p:txBody>
          <a:bodyPr lIns="0" tIns="0" rIns="0" bIns="0" anchor="b" anchorCtr="0"/>
          <a:lstStyle>
            <a:lvl1pPr marL="0" indent="0">
              <a:buNone/>
              <a:defRPr lang="pl-PL" sz="900" b="0" i="1" kern="1200" dirty="0">
                <a:solidFill>
                  <a:schemeClr val="tx1"/>
                </a:solidFill>
                <a:latin typeface="Silka Light" pitchFamily="2" charset="77"/>
                <a:ea typeface="+mn-ea"/>
                <a:cs typeface="+mn-cs"/>
              </a:defRPr>
            </a:lvl1pPr>
          </a:lstStyle>
          <a:p>
            <a:pPr lvl="0"/>
            <a:r>
              <a:rPr lang="en-US"/>
              <a:t>Source:</a:t>
            </a:r>
            <a:endParaRPr lang="pl-PL"/>
          </a:p>
        </p:txBody>
      </p:sp>
      <p:sp>
        <p:nvSpPr>
          <p:cNvPr id="4" name="Content Placeholder 3">
            <a:extLst>
              <a:ext uri="{FF2B5EF4-FFF2-40B4-BE49-F238E27FC236}">
                <a16:creationId xmlns:a16="http://schemas.microsoft.com/office/drawing/2014/main" id="{E110D792-0139-8841-BA5A-5EF90E3AB7A1}"/>
              </a:ext>
            </a:extLst>
          </p:cNvPr>
          <p:cNvSpPr>
            <a:spLocks noGrp="1"/>
          </p:cNvSpPr>
          <p:nvPr>
            <p:ph sz="quarter" idx="14"/>
          </p:nvPr>
        </p:nvSpPr>
        <p:spPr>
          <a:xfrm>
            <a:off x="504000" y="836613"/>
            <a:ext cx="7955788" cy="4932362"/>
          </a:xfrm>
          <a:prstGeom prst="rect">
            <a:avLst/>
          </a:prstGeom>
        </p:spPr>
        <p:txBody>
          <a:bodyPr lIns="0" tIns="0" rIns="0" bIns="0"/>
          <a:lstStyle>
            <a:lvl1pPr marL="0" indent="0">
              <a:buNone/>
              <a:defRPr sz="1400"/>
            </a:lvl1pPr>
          </a:lstStyle>
          <a:p>
            <a:pPr lvl="0"/>
            <a:endParaRPr lang="pl-PL"/>
          </a:p>
        </p:txBody>
      </p:sp>
    </p:spTree>
    <p:extLst>
      <p:ext uri="{BB962C8B-B14F-4D97-AF65-F5344CB8AC3E}">
        <p14:creationId xmlns:p14="http://schemas.microsoft.com/office/powerpoint/2010/main" val="3366117187"/>
      </p:ext>
    </p:extLst>
  </p:cSld>
  <p:clrMapOvr>
    <a:masterClrMapping/>
  </p:clrMapOvr>
  <p:extLst>
    <p:ext uri="{DCECCB84-F9BA-43D5-87BE-67443E8EF086}">
      <p15:sldGuideLst xmlns:p15="http://schemas.microsoft.com/office/powerpoint/2012/main">
        <p15:guide id="5" orient="horz" pos="3793" userDrawn="1">
          <p15:clr>
            <a:srgbClr val="FBAE40"/>
          </p15:clr>
        </p15:guide>
        <p15:guide id="6" orient="horz" pos="3634" userDrawn="1">
          <p15:clr>
            <a:srgbClr val="FBAE40"/>
          </p15:clr>
        </p15:guide>
        <p15:guide id="7" orient="horz" pos="52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IR_IMAGE+HIGH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5" name="Title 1">
            <a:extLst>
              <a:ext uri="{FF2B5EF4-FFF2-40B4-BE49-F238E27FC236}">
                <a16:creationId xmlns:a16="http://schemas.microsoft.com/office/drawing/2014/main" id="{302596D8-8B0A-7843-8970-520B66305266}"/>
              </a:ext>
            </a:extLst>
          </p:cNvPr>
          <p:cNvSpPr>
            <a:spLocks noGrp="1"/>
          </p:cNvSpPr>
          <p:nvPr>
            <p:ph type="ctrTitle" hasCustomPrompt="1"/>
          </p:nvPr>
        </p:nvSpPr>
        <p:spPr>
          <a:xfrm>
            <a:off x="481698" y="868132"/>
            <a:ext cx="7978090" cy="417977"/>
          </a:xfrm>
          <a:prstGeom prst="rect">
            <a:avLst/>
          </a:prstGeom>
        </p:spPr>
        <p:txBody>
          <a:bodyPr lIns="0" tIns="0" rIns="0" bIns="0" anchor="t" anchorCtr="0">
            <a:normAutofit/>
          </a:bodyPr>
          <a:lstStyle>
            <a:lvl1pPr algn="l">
              <a:defRPr sz="3000" b="1" i="0">
                <a:latin typeface="Silka SemiBold" pitchFamily="2" charset="77"/>
              </a:defRPr>
            </a:lvl1pPr>
          </a:lstStyle>
          <a:p>
            <a:r>
              <a:rPr lang="en-US"/>
              <a:t>Energy sector in Poland – key facts</a:t>
            </a:r>
          </a:p>
        </p:txBody>
      </p:sp>
      <p:sp>
        <p:nvSpPr>
          <p:cNvPr id="6" name="Subtitle 2">
            <a:extLst>
              <a:ext uri="{FF2B5EF4-FFF2-40B4-BE49-F238E27FC236}">
                <a16:creationId xmlns:a16="http://schemas.microsoft.com/office/drawing/2014/main" id="{5A3EFF0E-B448-5D4E-85F2-8EA4D11ABA15}"/>
              </a:ext>
            </a:extLst>
          </p:cNvPr>
          <p:cNvSpPr>
            <a:spLocks noGrp="1"/>
          </p:cNvSpPr>
          <p:nvPr>
            <p:ph type="subTitle" idx="1" hasCustomPrompt="1"/>
          </p:nvPr>
        </p:nvSpPr>
        <p:spPr>
          <a:xfrm>
            <a:off x="504000" y="1524002"/>
            <a:ext cx="5580888" cy="163551"/>
          </a:xfrm>
          <a:prstGeom prst="rect">
            <a:avLst/>
          </a:prstGeom>
        </p:spPr>
        <p:txBody>
          <a:bodyPr lIns="0" tIns="0" rIns="0" bIns="0"/>
          <a:lstStyle>
            <a:lvl1pPr marL="0" indent="0" algn="l">
              <a:buNone/>
              <a:defRPr sz="1400" b="0" i="0">
                <a:latin typeface="Silk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Electricity supply</a:t>
            </a:r>
          </a:p>
        </p:txBody>
      </p:sp>
      <p:sp>
        <p:nvSpPr>
          <p:cNvPr id="16" name="Text Placeholder 15">
            <a:extLst>
              <a:ext uri="{FF2B5EF4-FFF2-40B4-BE49-F238E27FC236}">
                <a16:creationId xmlns:a16="http://schemas.microsoft.com/office/drawing/2014/main" id="{0C13DE02-3D9B-A840-A7EA-BF180443E821}"/>
              </a:ext>
            </a:extLst>
          </p:cNvPr>
          <p:cNvSpPr>
            <a:spLocks noGrp="1"/>
          </p:cNvSpPr>
          <p:nvPr>
            <p:ph type="body" sz="quarter" idx="12"/>
          </p:nvPr>
        </p:nvSpPr>
        <p:spPr>
          <a:xfrm>
            <a:off x="6696076" y="2097090"/>
            <a:ext cx="2124075" cy="3671887"/>
          </a:xfrm>
          <a:prstGeom prst="rect">
            <a:avLst/>
          </a:prstGeom>
        </p:spPr>
        <p:txBody>
          <a:bodyPr lIns="0" tIns="0" rIns="0" bIns="0"/>
          <a:lstStyle>
            <a:lvl1pPr marL="171450" marR="0" indent="-171450" algn="l" defTabSz="914400" rtl="0" eaLnBrk="1" fontAlgn="auto" latinLnBrk="0" hangingPunct="1">
              <a:lnSpc>
                <a:spcPct val="90000"/>
              </a:lnSpc>
              <a:spcBef>
                <a:spcPts val="1000"/>
              </a:spcBef>
              <a:spcAft>
                <a:spcPts val="0"/>
              </a:spcAft>
              <a:buClr>
                <a:srgbClr val="0081FC"/>
              </a:buClr>
              <a:buSzPct val="160000"/>
              <a:buFont typeface="Wingdings" pitchFamily="2" charset="2"/>
              <a:buChar char="§"/>
              <a:tabLst/>
              <a:defRPr lang="en-US" sz="1100" b="0" i="0" kern="1200" dirty="0" smtClean="0">
                <a:solidFill>
                  <a:schemeClr val="tx1"/>
                </a:solidFill>
                <a:latin typeface="Silka" pitchFamily="2" charset="77"/>
                <a:ea typeface="+mn-ea"/>
                <a:cs typeface="+mn-cs"/>
              </a:defRPr>
            </a:lvl1pPr>
          </a:lstStyle>
          <a:p>
            <a:pPr lvl="0"/>
            <a:r>
              <a:rPr lang="en-US"/>
              <a:t>Edit Master text styles</a:t>
            </a:r>
          </a:p>
        </p:txBody>
      </p:sp>
      <p:sp>
        <p:nvSpPr>
          <p:cNvPr id="18" name="Text Placeholder 17">
            <a:extLst>
              <a:ext uri="{FF2B5EF4-FFF2-40B4-BE49-F238E27FC236}">
                <a16:creationId xmlns:a16="http://schemas.microsoft.com/office/drawing/2014/main" id="{CE05582C-CDBC-194E-A7D1-A454E075EE61}"/>
              </a:ext>
            </a:extLst>
          </p:cNvPr>
          <p:cNvSpPr>
            <a:spLocks noGrp="1"/>
          </p:cNvSpPr>
          <p:nvPr>
            <p:ph type="body" sz="quarter" idx="13" hasCustomPrompt="1"/>
          </p:nvPr>
        </p:nvSpPr>
        <p:spPr>
          <a:xfrm>
            <a:off x="496754" y="5875743"/>
            <a:ext cx="1500187" cy="165100"/>
          </a:xfrm>
          <a:prstGeom prst="rect">
            <a:avLst/>
          </a:prstGeom>
        </p:spPr>
        <p:txBody>
          <a:bodyPr lIns="0" tIns="0" rIns="0" bIns="0" anchor="b" anchorCtr="0"/>
          <a:lstStyle>
            <a:lvl1pPr marL="0" indent="0">
              <a:buNone/>
              <a:defRPr lang="pl-PL" sz="900" b="0" i="1" kern="1200" dirty="0">
                <a:solidFill>
                  <a:schemeClr val="tx1"/>
                </a:solidFill>
                <a:latin typeface="Silka Light" pitchFamily="2" charset="77"/>
                <a:ea typeface="+mn-ea"/>
                <a:cs typeface="+mn-cs"/>
              </a:defRPr>
            </a:lvl1pPr>
          </a:lstStyle>
          <a:p>
            <a:pPr lvl="0"/>
            <a:r>
              <a:rPr lang="en-US"/>
              <a:t>Source:</a:t>
            </a:r>
            <a:endParaRPr lang="pl-PL"/>
          </a:p>
        </p:txBody>
      </p:sp>
      <p:sp>
        <p:nvSpPr>
          <p:cNvPr id="20" name="Content Placeholder 19">
            <a:extLst>
              <a:ext uri="{FF2B5EF4-FFF2-40B4-BE49-F238E27FC236}">
                <a16:creationId xmlns:a16="http://schemas.microsoft.com/office/drawing/2014/main" id="{8E7E2863-EBB4-A647-97D5-B9DF6A4C82C5}"/>
              </a:ext>
            </a:extLst>
          </p:cNvPr>
          <p:cNvSpPr>
            <a:spLocks noGrp="1"/>
          </p:cNvSpPr>
          <p:nvPr>
            <p:ph sz="quarter" idx="14"/>
          </p:nvPr>
        </p:nvSpPr>
        <p:spPr>
          <a:xfrm>
            <a:off x="504000" y="2097090"/>
            <a:ext cx="5580888" cy="3671887"/>
          </a:xfrm>
          <a:prstGeom prst="rect">
            <a:avLst/>
          </a:prstGeom>
        </p:spPr>
        <p:txBody>
          <a:bodyPr lIns="0" tIns="0" rIns="0" bIns="0"/>
          <a:lstStyle>
            <a:lvl1pPr marL="0" indent="0">
              <a:buNone/>
              <a:defRPr lang="en-US" sz="1400" b="0" i="0" kern="1200" dirty="0" smtClean="0">
                <a:solidFill>
                  <a:schemeClr val="tx1"/>
                </a:solidFill>
                <a:latin typeface="Silka Medium" pitchFamily="2" charset="77"/>
                <a:ea typeface="+mn-ea"/>
                <a:cs typeface="+mn-cs"/>
              </a:defRPr>
            </a:lvl1pPr>
            <a:lvl2pPr>
              <a:defRPr lang="en-US" sz="1400" b="0" i="0" kern="1200" dirty="0" smtClean="0">
                <a:solidFill>
                  <a:schemeClr val="tx1"/>
                </a:solidFill>
                <a:latin typeface="Silka Medium" pitchFamily="2" charset="77"/>
                <a:ea typeface="+mn-ea"/>
                <a:cs typeface="+mn-cs"/>
              </a:defRPr>
            </a:lvl2pPr>
            <a:lvl3pPr>
              <a:defRPr lang="en-US" sz="1400" b="0" i="0" kern="1200" dirty="0" smtClean="0">
                <a:solidFill>
                  <a:schemeClr val="tx1"/>
                </a:solidFill>
                <a:latin typeface="Silka Medium" pitchFamily="2" charset="77"/>
                <a:ea typeface="+mn-ea"/>
                <a:cs typeface="+mn-cs"/>
              </a:defRPr>
            </a:lvl3pPr>
            <a:lvl4pPr>
              <a:defRPr lang="en-US" sz="1400" b="0" i="0" kern="1200" dirty="0" smtClean="0">
                <a:solidFill>
                  <a:schemeClr val="tx1"/>
                </a:solidFill>
                <a:latin typeface="Silka Medium" pitchFamily="2" charset="77"/>
                <a:ea typeface="+mn-ea"/>
                <a:cs typeface="+mn-cs"/>
              </a:defRPr>
            </a:lvl4pPr>
            <a:lvl5pPr>
              <a:defRPr lang="pl-PL" sz="1400" b="0" i="0" kern="1200" dirty="0">
                <a:solidFill>
                  <a:schemeClr val="tx1"/>
                </a:solidFill>
                <a:latin typeface="Silka Medium" pitchFamily="2" charset="77"/>
                <a:ea typeface="+mn-ea"/>
                <a:cs typeface="+mn-cs"/>
              </a:defRPr>
            </a:lvl5pPr>
          </a:lstStyle>
          <a:p>
            <a:pPr lvl="0"/>
            <a:r>
              <a:rPr lang="en-US"/>
              <a:t>Edit Master text styles</a:t>
            </a:r>
          </a:p>
        </p:txBody>
      </p:sp>
    </p:spTree>
    <p:extLst>
      <p:ext uri="{BB962C8B-B14F-4D97-AF65-F5344CB8AC3E}">
        <p14:creationId xmlns:p14="http://schemas.microsoft.com/office/powerpoint/2010/main" val="2008908202"/>
      </p:ext>
    </p:extLst>
  </p:cSld>
  <p:clrMapOvr>
    <a:masterClrMapping/>
  </p:clrMapOvr>
  <p:extLst>
    <p:ext uri="{DCECCB84-F9BA-43D5-87BE-67443E8EF086}">
      <p15:sldGuideLst xmlns:p15="http://schemas.microsoft.com/office/powerpoint/2012/main">
        <p15:guide id="1" pos="3833" userDrawn="1">
          <p15:clr>
            <a:srgbClr val="FBAE40"/>
          </p15:clr>
        </p15:guide>
        <p15:guide id="2" pos="4082" userDrawn="1">
          <p15:clr>
            <a:srgbClr val="FBAE40"/>
          </p15:clr>
        </p15:guide>
        <p15:guide id="3" orient="horz" pos="754" userDrawn="1">
          <p15:clr>
            <a:srgbClr val="FBAE40"/>
          </p15:clr>
        </p15:guide>
        <p15:guide id="4" orient="horz" pos="1071" userDrawn="1">
          <p15:clr>
            <a:srgbClr val="FBAE40"/>
          </p15:clr>
        </p15:guide>
        <p15:guide id="5" orient="horz" pos="3793" userDrawn="1">
          <p15:clr>
            <a:srgbClr val="FBAE40"/>
          </p15:clr>
        </p15:guide>
        <p15:guide id="6" orient="horz" pos="3634" userDrawn="1">
          <p15:clr>
            <a:srgbClr val="FBAE40"/>
          </p15:clr>
        </p15:guide>
        <p15:guide id="7" orient="horz" pos="1321" userDrawn="1">
          <p15:clr>
            <a:srgbClr val="FBAE40"/>
          </p15:clr>
        </p15:guide>
        <p15:guide id="8" pos="421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IR_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4001" y="3042002"/>
            <a:ext cx="7791901" cy="328613"/>
          </a:xfrm>
          <a:prstGeom prst="rect">
            <a:avLst/>
          </a:prstGeom>
        </p:spPr>
        <p:txBody>
          <a:bodyPr lIns="0" tIns="0" rIns="0" bIns="0" anchor="t" anchorCtr="0">
            <a:normAutofit/>
          </a:bodyPr>
          <a:lstStyle>
            <a:lvl1pPr algn="l">
              <a:defRPr sz="3000" b="1" i="0">
                <a:latin typeface="Silka SemiBold" pitchFamily="2" charset="77"/>
              </a:defRPr>
            </a:lvl1pPr>
          </a:lstStyle>
          <a:p>
            <a:r>
              <a:rPr lang="en-US" err="1"/>
              <a:t>Dziękujemy</a:t>
            </a:r>
            <a:r>
              <a:rPr lang="en-US"/>
              <a:t> </a:t>
            </a:r>
            <a:r>
              <a:rPr lang="en-US" err="1"/>
              <a:t>za</a:t>
            </a:r>
            <a:r>
              <a:rPr lang="en-US"/>
              <a:t> </a:t>
            </a:r>
            <a:r>
              <a:rPr lang="en-US" err="1"/>
              <a:t>uwagę</a:t>
            </a:r>
            <a:endParaRPr lang="en-US"/>
          </a:p>
        </p:txBody>
      </p:sp>
      <p:sp>
        <p:nvSpPr>
          <p:cNvPr id="4" name="Date Placeholder 3"/>
          <p:cNvSpPr>
            <a:spLocks noGrp="1"/>
          </p:cNvSpPr>
          <p:nvPr>
            <p:ph type="dt" sz="half" idx="10"/>
          </p:nvPr>
        </p:nvSpPr>
        <p:spPr/>
        <p:txBody>
          <a:bodyPr/>
          <a:lstStyle/>
          <a:p>
            <a:fld id="{4DBA42AA-B7EE-384E-82BE-ECA40001245E}" type="datetime4">
              <a:rPr lang="pl-PL" smtClean="0"/>
              <a:t>15 października 2025</a:t>
            </a:fld>
            <a:endParaRPr lang="pl-PL"/>
          </a:p>
        </p:txBody>
      </p:sp>
      <p:sp>
        <p:nvSpPr>
          <p:cNvPr id="11" name="TextBox 10">
            <a:extLst>
              <a:ext uri="{FF2B5EF4-FFF2-40B4-BE49-F238E27FC236}">
                <a16:creationId xmlns:a16="http://schemas.microsoft.com/office/drawing/2014/main" id="{F36A29AA-59F7-E24F-AC29-4F4917A8B354}"/>
              </a:ext>
            </a:extLst>
          </p:cNvPr>
          <p:cNvSpPr txBox="1"/>
          <p:nvPr userDrawn="1"/>
        </p:nvSpPr>
        <p:spPr>
          <a:xfrm>
            <a:off x="7019907" y="5475599"/>
            <a:ext cx="1806556" cy="692497"/>
          </a:xfrm>
          <a:prstGeom prst="rect">
            <a:avLst/>
          </a:prstGeom>
          <a:noFill/>
        </p:spPr>
        <p:txBody>
          <a:bodyPr wrap="square" lIns="0" tIns="0" rIns="0" bIns="0" rtlCol="0" anchor="b" anchorCtr="0">
            <a:spAutoFit/>
          </a:bodyPr>
          <a:lstStyle/>
          <a:p>
            <a:pPr marL="0" algn="r" defTabSz="914400" rtl="0" eaLnBrk="1" latinLnBrk="0" hangingPunct="1">
              <a:lnSpc>
                <a:spcPct val="100000"/>
              </a:lnSpc>
            </a:pPr>
            <a:r>
              <a:rPr lang="pl-PL" sz="750" b="0" i="0" kern="1200">
                <a:solidFill>
                  <a:srgbClr val="0081FC"/>
                </a:solidFill>
                <a:latin typeface="Silka Light" pitchFamily="2" charset="77"/>
                <a:ea typeface="+mn-ea"/>
                <a:cs typeface="+mn-cs"/>
              </a:rPr>
              <a:t>Fundacja Instytut Reform</a:t>
            </a:r>
          </a:p>
          <a:p>
            <a:pPr marL="0" algn="r" defTabSz="914400" rtl="0" eaLnBrk="1" latinLnBrk="0" hangingPunct="1">
              <a:lnSpc>
                <a:spcPct val="100000"/>
              </a:lnSpc>
            </a:pPr>
            <a:r>
              <a:rPr lang="pl-PL" sz="750" b="0" i="0" kern="1200">
                <a:solidFill>
                  <a:srgbClr val="0081FC"/>
                </a:solidFill>
                <a:latin typeface="Silka Light" pitchFamily="2" charset="77"/>
                <a:ea typeface="+mn-ea"/>
                <a:cs typeface="+mn-cs"/>
              </a:rPr>
              <a:t>ul. Puławska 12/3, 02-566 Warszawa</a:t>
            </a:r>
          </a:p>
          <a:p>
            <a:pPr marL="0" algn="r" defTabSz="914400" rtl="0" eaLnBrk="1" latinLnBrk="0" hangingPunct="1">
              <a:lnSpc>
                <a:spcPct val="100000"/>
              </a:lnSpc>
            </a:pPr>
            <a:r>
              <a:rPr lang="pl-PL" sz="750" b="0" i="0" kern="1200">
                <a:solidFill>
                  <a:srgbClr val="0081FC"/>
                </a:solidFill>
                <a:latin typeface="Silka Light" pitchFamily="2" charset="77"/>
                <a:ea typeface="+mn-ea"/>
                <a:cs typeface="+mn-cs"/>
              </a:rPr>
              <a:t>NIP: 5213951414</a:t>
            </a:r>
          </a:p>
          <a:p>
            <a:pPr marL="0" algn="r" defTabSz="914400" rtl="0" eaLnBrk="1" latinLnBrk="0" hangingPunct="1">
              <a:lnSpc>
                <a:spcPct val="100000"/>
              </a:lnSpc>
            </a:pPr>
            <a:r>
              <a:rPr lang="pl-PL" sz="750" b="0" i="0" kern="1200">
                <a:solidFill>
                  <a:srgbClr val="0081FC"/>
                </a:solidFill>
                <a:latin typeface="Silka Light" pitchFamily="2" charset="77"/>
                <a:ea typeface="+mn-ea"/>
                <a:cs typeface="+mn-cs"/>
              </a:rPr>
              <a:t>KRS: 0000941460</a:t>
            </a:r>
          </a:p>
          <a:p>
            <a:pPr marL="0" algn="r" defTabSz="914400" rtl="0" eaLnBrk="1" latinLnBrk="0" hangingPunct="1">
              <a:lnSpc>
                <a:spcPct val="100000"/>
              </a:lnSpc>
            </a:pPr>
            <a:endParaRPr lang="pl-PL" sz="750" b="0" i="0" kern="1200">
              <a:solidFill>
                <a:srgbClr val="0081FC"/>
              </a:solidFill>
              <a:latin typeface="Silka Light" pitchFamily="2" charset="77"/>
              <a:ea typeface="+mn-ea"/>
              <a:cs typeface="+mn-cs"/>
            </a:endParaRPr>
          </a:p>
          <a:p>
            <a:pPr marL="0" algn="r" defTabSz="914400" rtl="0" eaLnBrk="1" latinLnBrk="0" hangingPunct="1">
              <a:lnSpc>
                <a:spcPct val="100000"/>
              </a:lnSpc>
            </a:pPr>
            <a:r>
              <a:rPr lang="pl-PL" sz="750" b="0" i="0" kern="1200" err="1">
                <a:solidFill>
                  <a:srgbClr val="0081FC"/>
                </a:solidFill>
                <a:latin typeface="Silka Light" pitchFamily="2" charset="77"/>
                <a:ea typeface="+mn-ea"/>
                <a:cs typeface="+mn-cs"/>
              </a:rPr>
              <a:t>office@ireform.eu</a:t>
            </a:r>
            <a:endParaRPr lang="pl-PL" sz="750" b="0" i="0" kern="1200">
              <a:solidFill>
                <a:srgbClr val="0081FC"/>
              </a:solidFill>
              <a:latin typeface="Silka Light" pitchFamily="2" charset="77"/>
              <a:ea typeface="+mn-ea"/>
              <a:cs typeface="+mn-cs"/>
            </a:endParaRPr>
          </a:p>
        </p:txBody>
      </p:sp>
    </p:spTree>
    <p:extLst>
      <p:ext uri="{BB962C8B-B14F-4D97-AF65-F5344CB8AC3E}">
        <p14:creationId xmlns:p14="http://schemas.microsoft.com/office/powerpoint/2010/main" val="251801347"/>
      </p:ext>
    </p:extLst>
  </p:cSld>
  <p:clrMapOvr>
    <a:masterClrMapping/>
  </p:clrMapOvr>
  <p:extLst>
    <p:ext uri="{DCECCB84-F9BA-43D5-87BE-67443E8EF086}">
      <p15:sldGuideLst xmlns:p15="http://schemas.microsoft.com/office/powerpoint/2012/main">
        <p15:guide id="1" orient="horz" pos="2115" userDrawn="1">
          <p15:clr>
            <a:srgbClr val="FBAE40"/>
          </p15:clr>
        </p15:guide>
        <p15:guide id="2" pos="55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R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3239" y="3068637"/>
            <a:ext cx="7791901" cy="1152526"/>
          </a:xfrm>
          <a:prstGeom prst="rect">
            <a:avLst/>
          </a:prstGeom>
        </p:spPr>
        <p:txBody>
          <a:bodyPr lIns="0" tIns="0" rIns="0" bIns="0" anchor="t" anchorCtr="0">
            <a:normAutofit/>
          </a:bodyPr>
          <a:lstStyle>
            <a:lvl1pPr algn="l">
              <a:defRPr sz="3000" b="1" i="0">
                <a:latin typeface="Silka SemiBold" pitchFamily="2" charset="77"/>
              </a:defRPr>
            </a:lvl1pPr>
          </a:lstStyle>
          <a:p>
            <a:r>
              <a:rPr lang="pl-PL"/>
              <a:t>Abc</a:t>
            </a:r>
            <a:endParaRPr lang="en-US"/>
          </a:p>
        </p:txBody>
      </p:sp>
      <p:sp>
        <p:nvSpPr>
          <p:cNvPr id="3" name="Subtitle 2"/>
          <p:cNvSpPr>
            <a:spLocks noGrp="1"/>
          </p:cNvSpPr>
          <p:nvPr>
            <p:ph type="subTitle" idx="1" hasCustomPrompt="1"/>
          </p:nvPr>
        </p:nvSpPr>
        <p:spPr>
          <a:xfrm>
            <a:off x="503238" y="4497388"/>
            <a:ext cx="6858000" cy="155575"/>
          </a:xfrm>
          <a:prstGeom prst="rect">
            <a:avLst/>
          </a:prstGeom>
        </p:spPr>
        <p:txBody>
          <a:bodyPr lIns="0" tIns="0" rIns="0" bIns="0"/>
          <a:lstStyle>
            <a:lvl1pPr marL="0" indent="0" algn="l">
              <a:buNone/>
              <a:defRPr sz="1400" b="0" i="0">
                <a:latin typeface="Silk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Abc</a:t>
            </a:r>
            <a:endParaRPr lang="en-US"/>
          </a:p>
        </p:txBody>
      </p:sp>
      <p:sp>
        <p:nvSpPr>
          <p:cNvPr id="4" name="Date Placeholder 3"/>
          <p:cNvSpPr>
            <a:spLocks noGrp="1"/>
          </p:cNvSpPr>
          <p:nvPr>
            <p:ph type="dt" sz="half" idx="10"/>
          </p:nvPr>
        </p:nvSpPr>
        <p:spPr>
          <a:xfrm>
            <a:off x="503238" y="6416958"/>
            <a:ext cx="1144246" cy="101037"/>
          </a:xfrm>
        </p:spPr>
        <p:txBody>
          <a:bodyPr/>
          <a:lstStyle/>
          <a:p>
            <a:fld id="{4DBA42AA-B7EE-384E-82BE-ECA40001245E}" type="datetime4">
              <a:rPr lang="pl-PL" smtClean="0"/>
              <a:t>15 października 2025</a:t>
            </a:fld>
            <a:endParaRPr lang="pl-PL"/>
          </a:p>
        </p:txBody>
      </p:sp>
    </p:spTree>
    <p:extLst>
      <p:ext uri="{BB962C8B-B14F-4D97-AF65-F5344CB8AC3E}">
        <p14:creationId xmlns:p14="http://schemas.microsoft.com/office/powerpoint/2010/main" val="247594520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2659" userDrawn="1">
          <p15:clr>
            <a:srgbClr val="FBAE40"/>
          </p15:clr>
        </p15:guide>
        <p15:guide id="3" orient="horz" pos="2931" userDrawn="1">
          <p15:clr>
            <a:srgbClr val="FBAE40"/>
          </p15:clr>
        </p15:guide>
        <p15:guide id="4" orient="horz" pos="1933" userDrawn="1">
          <p15:clr>
            <a:srgbClr val="FBAE40"/>
          </p15:clr>
        </p15:guide>
        <p15:guide id="5" pos="5556" userDrawn="1">
          <p15:clr>
            <a:srgbClr val="FBAE40"/>
          </p15:clr>
        </p15:guide>
        <p15:guide id="6" orient="horz" pos="358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IR_THANKS+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3239" y="3042118"/>
            <a:ext cx="7791901" cy="328613"/>
          </a:xfrm>
          <a:prstGeom prst="rect">
            <a:avLst/>
          </a:prstGeom>
        </p:spPr>
        <p:txBody>
          <a:bodyPr lIns="0" tIns="0" rIns="0" bIns="0" anchor="t" anchorCtr="0">
            <a:normAutofit/>
          </a:bodyPr>
          <a:lstStyle>
            <a:lvl1pPr algn="l">
              <a:defRPr sz="3000" b="1" i="0">
                <a:latin typeface="Silka SemiBold" pitchFamily="2" charset="77"/>
              </a:defRPr>
            </a:lvl1pPr>
          </a:lstStyle>
          <a:p>
            <a:r>
              <a:rPr lang="en-US" err="1"/>
              <a:t>Dziękujemy</a:t>
            </a:r>
            <a:r>
              <a:rPr lang="en-US"/>
              <a:t> </a:t>
            </a:r>
            <a:r>
              <a:rPr lang="en-US" err="1"/>
              <a:t>za</a:t>
            </a:r>
            <a:r>
              <a:rPr lang="en-US"/>
              <a:t> </a:t>
            </a:r>
            <a:r>
              <a:rPr lang="en-US" err="1"/>
              <a:t>uwagę</a:t>
            </a:r>
            <a:endParaRPr lang="en-US"/>
          </a:p>
        </p:txBody>
      </p:sp>
      <p:sp>
        <p:nvSpPr>
          <p:cNvPr id="4" name="Date Placeholder 3"/>
          <p:cNvSpPr>
            <a:spLocks noGrp="1"/>
          </p:cNvSpPr>
          <p:nvPr>
            <p:ph type="dt" sz="half" idx="10"/>
          </p:nvPr>
        </p:nvSpPr>
        <p:spPr/>
        <p:txBody>
          <a:bodyPr/>
          <a:lstStyle/>
          <a:p>
            <a:fld id="{4DBA42AA-B7EE-384E-82BE-ECA40001245E}" type="datetime4">
              <a:rPr lang="pl-PL" smtClean="0"/>
              <a:t>15 października 2025</a:t>
            </a:fld>
            <a:endParaRPr lang="pl-PL"/>
          </a:p>
        </p:txBody>
      </p:sp>
      <p:sp>
        <p:nvSpPr>
          <p:cNvPr id="3" name="TextBox 2">
            <a:extLst>
              <a:ext uri="{FF2B5EF4-FFF2-40B4-BE49-F238E27FC236}">
                <a16:creationId xmlns:a16="http://schemas.microsoft.com/office/drawing/2014/main" id="{E3A7F660-97FB-DD40-9028-A8E8E8407570}"/>
              </a:ext>
            </a:extLst>
          </p:cNvPr>
          <p:cNvSpPr txBox="1"/>
          <p:nvPr userDrawn="1"/>
        </p:nvSpPr>
        <p:spPr>
          <a:xfrm>
            <a:off x="516281" y="4296500"/>
            <a:ext cx="8279377" cy="410369"/>
          </a:xfrm>
          <a:prstGeom prst="rect">
            <a:avLst/>
          </a:prstGeom>
          <a:noFill/>
        </p:spPr>
        <p:txBody>
          <a:bodyPr wrap="square" lIns="0" tIns="0" rIns="0" bIns="0" numCol="3" spcCol="540000" rtlCol="0">
            <a:spAutoFit/>
          </a:bodyPr>
          <a:lstStyle/>
          <a:p>
            <a:pPr>
              <a:lnSpc>
                <a:spcPts val="1600"/>
              </a:lnSpc>
            </a:pPr>
            <a:r>
              <a:rPr lang="pl-PL" sz="1400" b="0" i="0" kern="1200">
                <a:solidFill>
                  <a:srgbClr val="0081FC"/>
                </a:solidFill>
                <a:latin typeface="Silka Medium" pitchFamily="2" charset="77"/>
                <a:ea typeface="+mn-ea"/>
                <a:cs typeface="+mn-cs"/>
              </a:rPr>
              <a:t>Fundacja Instytut Reform</a:t>
            </a:r>
          </a:p>
          <a:p>
            <a:pPr>
              <a:lnSpc>
                <a:spcPts val="1600"/>
              </a:lnSpc>
            </a:pPr>
            <a:r>
              <a:rPr lang="pl-PL" sz="1200" b="0" i="0" kern="1200">
                <a:solidFill>
                  <a:srgbClr val="0081FC"/>
                </a:solidFill>
                <a:latin typeface="Silka Light" pitchFamily="2" charset="77"/>
                <a:ea typeface="+mn-ea"/>
                <a:cs typeface="+mn-cs"/>
                <a:hlinkClick r:id="rId3"/>
              </a:rPr>
              <a:t>office@ireform.eu</a:t>
            </a:r>
            <a:endParaRPr lang="pl-PL" sz="1200" b="0" i="0" kern="1200">
              <a:solidFill>
                <a:srgbClr val="0081FC"/>
              </a:solidFill>
              <a:latin typeface="Silka Light" pitchFamily="2" charset="77"/>
              <a:ea typeface="+mn-ea"/>
              <a:cs typeface="+mn-cs"/>
            </a:endParaRPr>
          </a:p>
        </p:txBody>
      </p:sp>
    </p:spTree>
    <p:extLst>
      <p:ext uri="{BB962C8B-B14F-4D97-AF65-F5344CB8AC3E}">
        <p14:creationId xmlns:p14="http://schemas.microsoft.com/office/powerpoint/2010/main" val="3988444219"/>
      </p:ext>
    </p:extLst>
  </p:cSld>
  <p:clrMapOvr>
    <a:masterClrMapping/>
  </p:clrMapOvr>
  <p:extLst>
    <p:ext uri="{DCECCB84-F9BA-43D5-87BE-67443E8EF086}">
      <p15:sldGuideLst xmlns:p15="http://schemas.microsoft.com/office/powerpoint/2012/main">
        <p15:guide id="1" orient="horz" pos="2115" userDrawn="1">
          <p15:clr>
            <a:srgbClr val="FBAE40"/>
          </p15:clr>
        </p15:guide>
        <p15:guide id="2" pos="317" userDrawn="1">
          <p15:clr>
            <a:srgbClr val="FBAE40"/>
          </p15:clr>
        </p15:guide>
        <p15:guide id="3" pos="5556" userDrawn="1">
          <p15:clr>
            <a:srgbClr val="FBAE40"/>
          </p15:clr>
        </p15:guide>
        <p15:guide id="4" orient="horz" pos="293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IR_TITLE+LONG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5" name="Title 1">
            <a:extLst>
              <a:ext uri="{FF2B5EF4-FFF2-40B4-BE49-F238E27FC236}">
                <a16:creationId xmlns:a16="http://schemas.microsoft.com/office/drawing/2014/main" id="{302596D8-8B0A-7843-8970-520B66305266}"/>
              </a:ext>
            </a:extLst>
          </p:cNvPr>
          <p:cNvSpPr>
            <a:spLocks noGrp="1"/>
          </p:cNvSpPr>
          <p:nvPr>
            <p:ph type="ctrTitle" hasCustomPrompt="1"/>
          </p:nvPr>
        </p:nvSpPr>
        <p:spPr>
          <a:xfrm>
            <a:off x="481699" y="868132"/>
            <a:ext cx="7511365" cy="417977"/>
          </a:xfrm>
          <a:prstGeom prst="rect">
            <a:avLst/>
          </a:prstGeom>
        </p:spPr>
        <p:txBody>
          <a:bodyPr lIns="0" tIns="0" rIns="0" bIns="0" anchor="t" anchorCtr="0">
            <a:normAutofit/>
          </a:bodyPr>
          <a:lstStyle>
            <a:lvl1pPr algn="l">
              <a:defRPr sz="3000" b="1" i="0">
                <a:latin typeface="Silka SemiBold" pitchFamily="2" charset="77"/>
              </a:defRPr>
            </a:lvl1pPr>
          </a:lstStyle>
          <a:p>
            <a:r>
              <a:rPr lang="en-US"/>
              <a:t>Energy sector in Poland – key facts</a:t>
            </a:r>
          </a:p>
        </p:txBody>
      </p:sp>
      <p:sp>
        <p:nvSpPr>
          <p:cNvPr id="6" name="Subtitle 2">
            <a:extLst>
              <a:ext uri="{FF2B5EF4-FFF2-40B4-BE49-F238E27FC236}">
                <a16:creationId xmlns:a16="http://schemas.microsoft.com/office/drawing/2014/main" id="{5A3EFF0E-B448-5D4E-85F2-8EA4D11ABA15}"/>
              </a:ext>
            </a:extLst>
          </p:cNvPr>
          <p:cNvSpPr>
            <a:spLocks noGrp="1"/>
          </p:cNvSpPr>
          <p:nvPr>
            <p:ph type="subTitle" idx="1" hasCustomPrompt="1"/>
          </p:nvPr>
        </p:nvSpPr>
        <p:spPr>
          <a:xfrm>
            <a:off x="504001" y="1524002"/>
            <a:ext cx="7489064" cy="163551"/>
          </a:xfrm>
          <a:prstGeom prst="rect">
            <a:avLst/>
          </a:prstGeom>
        </p:spPr>
        <p:txBody>
          <a:bodyPr lIns="0" tIns="0" rIns="0" bIns="0"/>
          <a:lstStyle>
            <a:lvl1pPr marL="0" indent="0" algn="l">
              <a:buNone/>
              <a:defRPr sz="1400" b="0" i="0">
                <a:latin typeface="Silk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Electricity supply</a:t>
            </a:r>
          </a:p>
        </p:txBody>
      </p:sp>
      <p:sp>
        <p:nvSpPr>
          <p:cNvPr id="4" name="Text Placeholder 3">
            <a:extLst>
              <a:ext uri="{FF2B5EF4-FFF2-40B4-BE49-F238E27FC236}">
                <a16:creationId xmlns:a16="http://schemas.microsoft.com/office/drawing/2014/main" id="{DE1B5EEB-C5FB-9441-8E3E-4BFE79C81096}"/>
              </a:ext>
            </a:extLst>
          </p:cNvPr>
          <p:cNvSpPr>
            <a:spLocks noGrp="1"/>
          </p:cNvSpPr>
          <p:nvPr>
            <p:ph type="body" sz="quarter" idx="14" hasCustomPrompt="1"/>
          </p:nvPr>
        </p:nvSpPr>
        <p:spPr>
          <a:xfrm>
            <a:off x="503239" y="2097089"/>
            <a:ext cx="7489824" cy="762844"/>
          </a:xfrm>
          <a:prstGeom prst="rect">
            <a:avLst/>
          </a:prstGeom>
        </p:spPr>
        <p:txBody>
          <a:bodyPr lIns="0" tIns="0" rIns="0" bIns="0"/>
          <a:lstStyle>
            <a:lvl1pPr marL="0" indent="0">
              <a:lnSpc>
                <a:spcPts val="1600"/>
              </a:lnSpc>
              <a:buNone/>
              <a:defRPr sz="1200" b="0" i="0">
                <a:latin typeface="Silka" pitchFamily="2" charset="77"/>
              </a:defRPr>
            </a:lvl1pPr>
          </a:lstStyle>
          <a:p>
            <a:pPr lvl="0"/>
            <a:r>
              <a:rPr lang="pl-PL"/>
              <a:t>Dłuższy tekst, np. Instytut Reform - </a:t>
            </a:r>
            <a:r>
              <a:rPr lang="pl-PL" err="1"/>
              <a:t>is</a:t>
            </a:r>
            <a:r>
              <a:rPr lang="pl-PL"/>
              <a:t> </a:t>
            </a:r>
            <a:r>
              <a:rPr lang="pl-PL" err="1"/>
              <a:t>an</a:t>
            </a:r>
            <a:r>
              <a:rPr lang="pl-PL"/>
              <a:t> independent </a:t>
            </a:r>
            <a:r>
              <a:rPr lang="pl-PL" err="1"/>
              <a:t>think</a:t>
            </a:r>
            <a:r>
              <a:rPr lang="pl-PL"/>
              <a:t> tank </a:t>
            </a:r>
            <a:r>
              <a:rPr lang="pl-PL" err="1"/>
              <a:t>established</a:t>
            </a:r>
            <a:r>
              <a:rPr lang="pl-PL"/>
              <a:t> </a:t>
            </a:r>
            <a:r>
              <a:rPr lang="pl-PL" err="1"/>
              <a:t>at</a:t>
            </a:r>
            <a:r>
              <a:rPr lang="pl-PL"/>
              <a:t> the end of 2021, </a:t>
            </a:r>
            <a:r>
              <a:rPr lang="pl-PL" err="1"/>
              <a:t>which</a:t>
            </a:r>
            <a:r>
              <a:rPr lang="pl-PL"/>
              <a:t> </a:t>
            </a:r>
            <a:r>
              <a:rPr lang="pl-PL" err="1"/>
              <a:t>supports</a:t>
            </a:r>
            <a:r>
              <a:rPr lang="pl-PL"/>
              <a:t> the </a:t>
            </a:r>
            <a:r>
              <a:rPr lang="pl-PL" err="1"/>
              <a:t>continuous</a:t>
            </a:r>
            <a:r>
              <a:rPr lang="pl-PL"/>
              <a:t> </a:t>
            </a:r>
            <a:r>
              <a:rPr lang="pl-PL" err="1"/>
              <a:t>improvement</a:t>
            </a:r>
            <a:r>
              <a:rPr lang="pl-PL"/>
              <a:t> of the </a:t>
            </a:r>
            <a:r>
              <a:rPr lang="pl-PL" err="1"/>
              <a:t>process</a:t>
            </a:r>
            <a:r>
              <a:rPr lang="pl-PL"/>
              <a:t> of </a:t>
            </a:r>
            <a:r>
              <a:rPr lang="pl-PL" err="1"/>
              <a:t>formulation</a:t>
            </a:r>
            <a:r>
              <a:rPr lang="pl-PL"/>
              <a:t>, </a:t>
            </a:r>
            <a:r>
              <a:rPr lang="pl-PL" err="1"/>
              <a:t>implementation</a:t>
            </a:r>
            <a:r>
              <a:rPr lang="pl-PL"/>
              <a:t>, monitoring and </a:t>
            </a:r>
            <a:r>
              <a:rPr lang="pl-PL" err="1"/>
              <a:t>evaluation</a:t>
            </a:r>
            <a:r>
              <a:rPr lang="pl-PL"/>
              <a:t> of public </a:t>
            </a:r>
            <a:r>
              <a:rPr lang="pl-PL" err="1"/>
              <a:t>policies</a:t>
            </a:r>
            <a:r>
              <a:rPr lang="pl-PL"/>
              <a:t> in Poland, Europe and the </a:t>
            </a:r>
            <a:r>
              <a:rPr lang="pl-PL" err="1"/>
              <a:t>world</a:t>
            </a:r>
            <a:endParaRPr lang="pl-PL"/>
          </a:p>
        </p:txBody>
      </p:sp>
      <p:sp>
        <p:nvSpPr>
          <p:cNvPr id="9" name="Text Placeholder 3">
            <a:extLst>
              <a:ext uri="{FF2B5EF4-FFF2-40B4-BE49-F238E27FC236}">
                <a16:creationId xmlns:a16="http://schemas.microsoft.com/office/drawing/2014/main" id="{E655DB50-1E3A-9646-9FF6-BE4E40BD0CAC}"/>
              </a:ext>
            </a:extLst>
          </p:cNvPr>
          <p:cNvSpPr>
            <a:spLocks noGrp="1"/>
          </p:cNvSpPr>
          <p:nvPr>
            <p:ph type="body" sz="quarter" idx="15" hasCustomPrompt="1"/>
          </p:nvPr>
        </p:nvSpPr>
        <p:spPr>
          <a:xfrm>
            <a:off x="503239" y="3005004"/>
            <a:ext cx="7489824" cy="762844"/>
          </a:xfrm>
          <a:prstGeom prst="rect">
            <a:avLst/>
          </a:prstGeom>
        </p:spPr>
        <p:txBody>
          <a:bodyPr lIns="0" tIns="0" rIns="0" bIns="0"/>
          <a:lstStyle>
            <a:lvl1pPr marL="171450" indent="-171450">
              <a:lnSpc>
                <a:spcPts val="1600"/>
              </a:lnSpc>
              <a:buClr>
                <a:srgbClr val="0081FC"/>
              </a:buClr>
              <a:buSzPct val="160000"/>
              <a:buFont typeface="Wingdings" pitchFamily="2" charset="2"/>
              <a:buChar char="§"/>
              <a:defRPr sz="1200" b="0" i="0">
                <a:latin typeface="Silka" pitchFamily="2" charset="77"/>
              </a:defRPr>
            </a:lvl1pPr>
          </a:lstStyle>
          <a:p>
            <a:pPr lvl="0"/>
            <a:r>
              <a:rPr lang="pl-PL"/>
              <a:t>Instytut Reform - </a:t>
            </a:r>
            <a:r>
              <a:rPr lang="pl-PL" err="1"/>
              <a:t>is</a:t>
            </a:r>
            <a:r>
              <a:rPr lang="pl-PL"/>
              <a:t> </a:t>
            </a:r>
            <a:r>
              <a:rPr lang="pl-PL" err="1"/>
              <a:t>an</a:t>
            </a:r>
            <a:r>
              <a:rPr lang="pl-PL"/>
              <a:t> independent </a:t>
            </a:r>
            <a:r>
              <a:rPr lang="pl-PL" err="1"/>
              <a:t>think</a:t>
            </a:r>
            <a:r>
              <a:rPr lang="pl-PL"/>
              <a:t> tank </a:t>
            </a:r>
            <a:r>
              <a:rPr lang="pl-PL" err="1"/>
              <a:t>established</a:t>
            </a:r>
            <a:r>
              <a:rPr lang="pl-PL"/>
              <a:t> </a:t>
            </a:r>
            <a:r>
              <a:rPr lang="pl-PL" err="1"/>
              <a:t>at</a:t>
            </a:r>
            <a:r>
              <a:rPr lang="pl-PL"/>
              <a:t> the end of 2021 </a:t>
            </a:r>
          </a:p>
          <a:p>
            <a:pPr lvl="0"/>
            <a:r>
              <a:rPr lang="pl-PL" err="1"/>
              <a:t>supports</a:t>
            </a:r>
            <a:r>
              <a:rPr lang="pl-PL"/>
              <a:t> the </a:t>
            </a:r>
            <a:r>
              <a:rPr lang="pl-PL" err="1"/>
              <a:t>continuous</a:t>
            </a:r>
            <a:r>
              <a:rPr lang="pl-PL"/>
              <a:t> </a:t>
            </a:r>
            <a:r>
              <a:rPr lang="pl-PL" err="1"/>
              <a:t>improvement</a:t>
            </a:r>
            <a:r>
              <a:rPr lang="pl-PL"/>
              <a:t> of the </a:t>
            </a:r>
            <a:r>
              <a:rPr lang="pl-PL" err="1"/>
              <a:t>process</a:t>
            </a:r>
            <a:r>
              <a:rPr lang="pl-PL"/>
              <a:t> of </a:t>
            </a:r>
            <a:r>
              <a:rPr lang="pl-PL" err="1"/>
              <a:t>formulation</a:t>
            </a:r>
            <a:r>
              <a:rPr lang="pl-PL"/>
              <a:t>, </a:t>
            </a:r>
            <a:r>
              <a:rPr lang="pl-PL" err="1"/>
              <a:t>implementation</a:t>
            </a:r>
            <a:r>
              <a:rPr lang="pl-PL"/>
              <a:t>, monitoring and </a:t>
            </a:r>
            <a:r>
              <a:rPr lang="pl-PL" err="1"/>
              <a:t>evaluation</a:t>
            </a:r>
            <a:r>
              <a:rPr lang="pl-PL"/>
              <a:t> of public </a:t>
            </a:r>
            <a:r>
              <a:rPr lang="pl-PL" err="1"/>
              <a:t>policies</a:t>
            </a:r>
            <a:r>
              <a:rPr lang="pl-PL"/>
              <a:t> in Poland, Europe and the </a:t>
            </a:r>
            <a:r>
              <a:rPr lang="pl-PL" err="1"/>
              <a:t>world</a:t>
            </a:r>
            <a:endParaRPr lang="pl-PL"/>
          </a:p>
        </p:txBody>
      </p:sp>
    </p:spTree>
    <p:extLst>
      <p:ext uri="{BB962C8B-B14F-4D97-AF65-F5344CB8AC3E}">
        <p14:creationId xmlns:p14="http://schemas.microsoft.com/office/powerpoint/2010/main" val="987118675"/>
      </p:ext>
    </p:extLst>
  </p:cSld>
  <p:clrMapOvr>
    <a:masterClrMapping/>
  </p:clrMapOvr>
  <p:extLst>
    <p:ext uri="{DCECCB84-F9BA-43D5-87BE-67443E8EF086}">
      <p15:sldGuideLst xmlns:p15="http://schemas.microsoft.com/office/powerpoint/2012/main">
        <p15:guide id="3" orient="horz" pos="754">
          <p15:clr>
            <a:srgbClr val="FBAE40"/>
          </p15:clr>
        </p15:guide>
        <p15:guide id="4" orient="horz" pos="1071">
          <p15:clr>
            <a:srgbClr val="FBAE40"/>
          </p15:clr>
        </p15:guide>
        <p15:guide id="7" orient="horz" pos="1321">
          <p15:clr>
            <a:srgbClr val="FBAE40"/>
          </p15:clr>
        </p15:guide>
        <p15:guide id="8" pos="5035">
          <p15:clr>
            <a:srgbClr val="FBAE40"/>
          </p15:clr>
        </p15:guide>
        <p15:guide id="9"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IR_TITLE+SHOR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5" name="Title 1">
            <a:extLst>
              <a:ext uri="{FF2B5EF4-FFF2-40B4-BE49-F238E27FC236}">
                <a16:creationId xmlns:a16="http://schemas.microsoft.com/office/drawing/2014/main" id="{302596D8-8B0A-7843-8970-520B66305266}"/>
              </a:ext>
            </a:extLst>
          </p:cNvPr>
          <p:cNvSpPr>
            <a:spLocks noGrp="1"/>
          </p:cNvSpPr>
          <p:nvPr>
            <p:ph type="ctrTitle" hasCustomPrompt="1"/>
          </p:nvPr>
        </p:nvSpPr>
        <p:spPr>
          <a:xfrm>
            <a:off x="481699" y="868132"/>
            <a:ext cx="7511365" cy="417977"/>
          </a:xfrm>
          <a:prstGeom prst="rect">
            <a:avLst/>
          </a:prstGeom>
        </p:spPr>
        <p:txBody>
          <a:bodyPr lIns="0" tIns="0" rIns="0" bIns="0" anchor="t" anchorCtr="0">
            <a:normAutofit/>
          </a:bodyPr>
          <a:lstStyle>
            <a:lvl1pPr algn="l">
              <a:defRPr sz="3000" b="1" i="0">
                <a:latin typeface="Silka SemiBold" pitchFamily="2" charset="77"/>
              </a:defRPr>
            </a:lvl1pPr>
          </a:lstStyle>
          <a:p>
            <a:r>
              <a:rPr lang="en-US"/>
              <a:t>Energy sector in Poland – key facts</a:t>
            </a:r>
          </a:p>
        </p:txBody>
      </p:sp>
      <p:sp>
        <p:nvSpPr>
          <p:cNvPr id="6" name="Subtitle 2">
            <a:extLst>
              <a:ext uri="{FF2B5EF4-FFF2-40B4-BE49-F238E27FC236}">
                <a16:creationId xmlns:a16="http://schemas.microsoft.com/office/drawing/2014/main" id="{5A3EFF0E-B448-5D4E-85F2-8EA4D11ABA15}"/>
              </a:ext>
            </a:extLst>
          </p:cNvPr>
          <p:cNvSpPr>
            <a:spLocks noGrp="1"/>
          </p:cNvSpPr>
          <p:nvPr>
            <p:ph type="subTitle" idx="1" hasCustomPrompt="1"/>
          </p:nvPr>
        </p:nvSpPr>
        <p:spPr>
          <a:xfrm>
            <a:off x="504000" y="1700213"/>
            <a:ext cx="7489064" cy="4321174"/>
          </a:xfrm>
          <a:prstGeom prst="rect">
            <a:avLst/>
          </a:prstGeom>
        </p:spPr>
        <p:txBody>
          <a:bodyPr lIns="0" tIns="0" rIns="0" bIns="0"/>
          <a:lstStyle>
            <a:lvl1pPr marL="285750" indent="-285750" algn="l">
              <a:buClr>
                <a:srgbClr val="0081FC"/>
              </a:buClr>
              <a:buSzPct val="160000"/>
              <a:buFont typeface="Wingdings" pitchFamily="2" charset="2"/>
              <a:buChar char="§"/>
              <a:defRPr sz="1400" b="0" i="0">
                <a:latin typeface="Silk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examples here</a:t>
            </a:r>
          </a:p>
          <a:p>
            <a:r>
              <a:rPr lang="en-US"/>
              <a:t>And here</a:t>
            </a:r>
          </a:p>
          <a:p>
            <a:r>
              <a:rPr lang="en-US"/>
              <a:t>And maybe a few more:</a:t>
            </a:r>
          </a:p>
          <a:p>
            <a:r>
              <a:rPr lang="en-US"/>
              <a:t>One </a:t>
            </a:r>
          </a:p>
          <a:p>
            <a:r>
              <a:rPr lang="en-US"/>
              <a:t>Two </a:t>
            </a:r>
          </a:p>
          <a:p>
            <a:r>
              <a:rPr lang="en-US"/>
              <a:t>Three</a:t>
            </a:r>
          </a:p>
          <a:p>
            <a:endParaRPr lang="en-US"/>
          </a:p>
          <a:p>
            <a:endParaRPr lang="en-US"/>
          </a:p>
        </p:txBody>
      </p:sp>
    </p:spTree>
    <p:extLst>
      <p:ext uri="{BB962C8B-B14F-4D97-AF65-F5344CB8AC3E}">
        <p14:creationId xmlns:p14="http://schemas.microsoft.com/office/powerpoint/2010/main" val="1665489679"/>
      </p:ext>
    </p:extLst>
  </p:cSld>
  <p:clrMapOvr>
    <a:masterClrMapping/>
  </p:clrMapOvr>
  <p:extLst>
    <p:ext uri="{DCECCB84-F9BA-43D5-87BE-67443E8EF086}">
      <p15:sldGuideLst xmlns:p15="http://schemas.microsoft.com/office/powerpoint/2012/main">
        <p15:guide id="3" orient="horz" pos="754">
          <p15:clr>
            <a:srgbClr val="FBAE40"/>
          </p15:clr>
        </p15:guide>
        <p15:guide id="4" orient="horz" pos="1071">
          <p15:clr>
            <a:srgbClr val="FBAE40"/>
          </p15:clr>
        </p15:guide>
        <p15:guide id="5" orient="horz" pos="3793">
          <p15:clr>
            <a:srgbClr val="FBAE40"/>
          </p15:clr>
        </p15:guide>
        <p15:guide id="6" orient="horz" pos="4320">
          <p15:clr>
            <a:srgbClr val="FBAE40"/>
          </p15:clr>
        </p15:guide>
        <p15:guide id="8" pos="50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IR_AB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010C-C6EE-BC46-8184-90D13ABEF29B}"/>
              </a:ext>
            </a:extLst>
          </p:cNvPr>
          <p:cNvSpPr>
            <a:spLocks noGrp="1"/>
          </p:cNvSpPr>
          <p:nvPr>
            <p:ph type="title" hasCustomPrompt="1"/>
          </p:nvPr>
        </p:nvSpPr>
        <p:spPr>
          <a:xfrm>
            <a:off x="4572000" y="1233489"/>
            <a:ext cx="4248150" cy="1008062"/>
          </a:xfrm>
          <a:prstGeom prst="rect">
            <a:avLst/>
          </a:prstGeom>
        </p:spPr>
        <p:txBody>
          <a:bodyPr lIns="0" tIns="0" rIns="0" bIns="0"/>
          <a:lstStyle>
            <a:lvl1pPr>
              <a:lnSpc>
                <a:spcPts val="2800"/>
              </a:lnSpc>
              <a:defRPr sz="2500" b="1" i="0">
                <a:solidFill>
                  <a:srgbClr val="0081FC"/>
                </a:solidFill>
                <a:latin typeface="Silka Black" pitchFamily="2" charset="77"/>
              </a:defRPr>
            </a:lvl1pPr>
          </a:lstStyle>
          <a:p>
            <a:r>
              <a:rPr lang="en-US" err="1"/>
              <a:t>Instytut</a:t>
            </a:r>
            <a:r>
              <a:rPr lang="en-US"/>
              <a:t> Reform – </a:t>
            </a:r>
            <a:br>
              <a:rPr lang="en-US"/>
            </a:br>
            <a:r>
              <a:rPr lang="en-US" err="1"/>
              <a:t>Reformy</a:t>
            </a:r>
            <a:r>
              <a:rPr lang="en-US"/>
              <a:t> </a:t>
            </a:r>
            <a:r>
              <a:rPr lang="en-US" err="1"/>
              <a:t>dla</a:t>
            </a:r>
            <a:r>
              <a:rPr lang="en-US"/>
              <a:t> </a:t>
            </a:r>
            <a:r>
              <a:rPr lang="en-US" err="1"/>
              <a:t>lepszej</a:t>
            </a:r>
            <a:r>
              <a:rPr lang="en-US"/>
              <a:t> </a:t>
            </a:r>
            <a:r>
              <a:rPr lang="en-US" err="1"/>
              <a:t>przyszłości</a:t>
            </a:r>
            <a:endParaRPr lang="pl-PL"/>
          </a:p>
        </p:txBody>
      </p:sp>
      <p:sp>
        <p:nvSpPr>
          <p:cNvPr id="3" name="Date Placeholder 2">
            <a:extLst>
              <a:ext uri="{FF2B5EF4-FFF2-40B4-BE49-F238E27FC236}">
                <a16:creationId xmlns:a16="http://schemas.microsoft.com/office/drawing/2014/main" id="{3E98A9C3-B129-B844-8F69-A390D517FC2F}"/>
              </a:ext>
            </a:extLst>
          </p:cNvPr>
          <p:cNvSpPr>
            <a:spLocks noGrp="1"/>
          </p:cNvSpPr>
          <p:nvPr>
            <p:ph type="dt" sz="half" idx="10"/>
          </p:nvPr>
        </p:nvSpPr>
        <p:spPr/>
        <p:txBody>
          <a:bodyPr/>
          <a:lstStyle/>
          <a:p>
            <a:r>
              <a:rPr lang="pl-PL">
                <a:latin typeface="Silka Medium" pitchFamily="2" charset="77"/>
              </a:rPr>
              <a:t>0</a:t>
            </a:r>
            <a:fld id="{52A8760C-B3AD-8043-B14A-26F4E55C11FF}" type="slidenum">
              <a:rPr lang="pl-PL" smtClean="0">
                <a:latin typeface="Silka Medium" pitchFamily="2" charset="77"/>
              </a:rPr>
              <a:pPr/>
              <a:t>‹#›</a:t>
            </a:fld>
            <a:endParaRPr lang="pl-PL"/>
          </a:p>
        </p:txBody>
      </p:sp>
      <p:sp>
        <p:nvSpPr>
          <p:cNvPr id="5" name="Text Placeholder 4">
            <a:extLst>
              <a:ext uri="{FF2B5EF4-FFF2-40B4-BE49-F238E27FC236}">
                <a16:creationId xmlns:a16="http://schemas.microsoft.com/office/drawing/2014/main" id="{3C8C60C0-2831-6945-BE73-B1C4C75F73F2}"/>
              </a:ext>
            </a:extLst>
          </p:cNvPr>
          <p:cNvSpPr>
            <a:spLocks noGrp="1"/>
          </p:cNvSpPr>
          <p:nvPr>
            <p:ph type="body" sz="quarter" idx="11" hasCustomPrompt="1"/>
          </p:nvPr>
        </p:nvSpPr>
        <p:spPr>
          <a:xfrm>
            <a:off x="4571999" y="2852739"/>
            <a:ext cx="3421063" cy="2663825"/>
          </a:xfrm>
          <a:prstGeom prst="rect">
            <a:avLst/>
          </a:prstGeom>
        </p:spPr>
        <p:txBody>
          <a:bodyPr lIns="0" tIns="0" rIns="0" bIns="0"/>
          <a:lstStyle>
            <a:lvl1pPr marL="0" indent="0">
              <a:lnSpc>
                <a:spcPts val="1700"/>
              </a:lnSpc>
              <a:buNone/>
              <a:defRPr sz="1400" b="0" i="0">
                <a:latin typeface="Silka" pitchFamily="2" charset="77"/>
              </a:defRPr>
            </a:lvl1pPr>
          </a:lstStyle>
          <a:p>
            <a:pPr lvl="0"/>
            <a:r>
              <a:rPr lang="en-US" err="1"/>
              <a:t>Instytut</a:t>
            </a:r>
            <a:r>
              <a:rPr lang="en-US"/>
              <a:t> Reform is an independent think tank established at the end of 2021, which supports the continuous improvement of the process of formulation, implementation, monitoring and evaluation of public policies in Poland, Europe and the world.</a:t>
            </a:r>
          </a:p>
          <a:p>
            <a:pPr lvl="0"/>
            <a:r>
              <a:rPr lang="en-US"/>
              <a:t>One of our key objectives is to support the </a:t>
            </a:r>
            <a:r>
              <a:rPr lang="en-US" err="1"/>
              <a:t>decarbonisation</a:t>
            </a:r>
            <a:r>
              <a:rPr lang="en-US"/>
              <a:t> of Polish economy.</a:t>
            </a:r>
          </a:p>
        </p:txBody>
      </p:sp>
      <p:pic>
        <p:nvPicPr>
          <p:cNvPr id="7" name="Picture 6">
            <a:extLst>
              <a:ext uri="{FF2B5EF4-FFF2-40B4-BE49-F238E27FC236}">
                <a16:creationId xmlns:a16="http://schemas.microsoft.com/office/drawing/2014/main" id="{CA1E5CD6-3A7E-304F-AE9E-F8DBAFA28E2A}"/>
              </a:ext>
            </a:extLst>
          </p:cNvPr>
          <p:cNvPicPr>
            <a:picLocks noChangeAspect="1"/>
          </p:cNvPicPr>
          <p:nvPr userDrawn="1"/>
        </p:nvPicPr>
        <p:blipFill>
          <a:blip r:embed="rId3"/>
          <a:stretch>
            <a:fillRect/>
          </a:stretch>
        </p:blipFill>
        <p:spPr>
          <a:xfrm>
            <a:off x="504002" y="1239976"/>
            <a:ext cx="3277515" cy="4051873"/>
          </a:xfrm>
          <a:prstGeom prst="rect">
            <a:avLst/>
          </a:prstGeom>
        </p:spPr>
      </p:pic>
    </p:spTree>
    <p:extLst>
      <p:ext uri="{BB962C8B-B14F-4D97-AF65-F5344CB8AC3E}">
        <p14:creationId xmlns:p14="http://schemas.microsoft.com/office/powerpoint/2010/main" val="2795905021"/>
      </p:ext>
    </p:extLst>
  </p:cSld>
  <p:clrMapOvr>
    <a:masterClrMapping/>
  </p:clrMapOvr>
  <p:extLst>
    <p:ext uri="{DCECCB84-F9BA-43D5-87BE-67443E8EF086}">
      <p15:sldGuideLst xmlns:p15="http://schemas.microsoft.com/office/powerpoint/2012/main">
        <p15:guide id="1" pos="50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R_AB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010C-C6EE-BC46-8184-90D13ABEF29B}"/>
              </a:ext>
            </a:extLst>
          </p:cNvPr>
          <p:cNvSpPr>
            <a:spLocks noGrp="1"/>
          </p:cNvSpPr>
          <p:nvPr>
            <p:ph type="title" hasCustomPrompt="1"/>
          </p:nvPr>
        </p:nvSpPr>
        <p:spPr>
          <a:xfrm>
            <a:off x="4572000" y="1233489"/>
            <a:ext cx="4248150" cy="1008062"/>
          </a:xfrm>
          <a:prstGeom prst="rect">
            <a:avLst/>
          </a:prstGeom>
        </p:spPr>
        <p:txBody>
          <a:bodyPr lIns="0" tIns="0" rIns="0" bIns="0"/>
          <a:lstStyle>
            <a:lvl1pPr>
              <a:lnSpc>
                <a:spcPts val="2800"/>
              </a:lnSpc>
              <a:defRPr sz="2500" b="1" i="0">
                <a:solidFill>
                  <a:srgbClr val="0081FC"/>
                </a:solidFill>
                <a:latin typeface="Silka Black" pitchFamily="2" charset="77"/>
              </a:defRPr>
            </a:lvl1pPr>
          </a:lstStyle>
          <a:p>
            <a:r>
              <a:rPr lang="en-US" err="1"/>
              <a:t>Instytut</a:t>
            </a:r>
            <a:r>
              <a:rPr lang="en-US"/>
              <a:t> Reform – </a:t>
            </a:r>
            <a:br>
              <a:rPr lang="en-US"/>
            </a:br>
            <a:r>
              <a:rPr lang="en-US" err="1"/>
              <a:t>Reformy</a:t>
            </a:r>
            <a:r>
              <a:rPr lang="en-US"/>
              <a:t> </a:t>
            </a:r>
            <a:r>
              <a:rPr lang="en-US" err="1"/>
              <a:t>dla</a:t>
            </a:r>
            <a:r>
              <a:rPr lang="en-US"/>
              <a:t> </a:t>
            </a:r>
            <a:r>
              <a:rPr lang="en-US" err="1"/>
              <a:t>lepszej</a:t>
            </a:r>
            <a:r>
              <a:rPr lang="en-US"/>
              <a:t> </a:t>
            </a:r>
            <a:r>
              <a:rPr lang="en-US" err="1"/>
              <a:t>przyszłości</a:t>
            </a:r>
            <a:endParaRPr lang="pl-PL"/>
          </a:p>
        </p:txBody>
      </p:sp>
      <p:sp>
        <p:nvSpPr>
          <p:cNvPr id="3" name="Date Placeholder 2">
            <a:extLst>
              <a:ext uri="{FF2B5EF4-FFF2-40B4-BE49-F238E27FC236}">
                <a16:creationId xmlns:a16="http://schemas.microsoft.com/office/drawing/2014/main" id="{3E98A9C3-B129-B844-8F69-A390D517FC2F}"/>
              </a:ext>
            </a:extLst>
          </p:cNvPr>
          <p:cNvSpPr>
            <a:spLocks noGrp="1"/>
          </p:cNvSpPr>
          <p:nvPr>
            <p:ph type="dt" sz="half" idx="10"/>
          </p:nvPr>
        </p:nvSpPr>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5" name="Text Placeholder 4">
            <a:extLst>
              <a:ext uri="{FF2B5EF4-FFF2-40B4-BE49-F238E27FC236}">
                <a16:creationId xmlns:a16="http://schemas.microsoft.com/office/drawing/2014/main" id="{3C8C60C0-2831-6945-BE73-B1C4C75F73F2}"/>
              </a:ext>
            </a:extLst>
          </p:cNvPr>
          <p:cNvSpPr>
            <a:spLocks noGrp="1"/>
          </p:cNvSpPr>
          <p:nvPr>
            <p:ph type="body" sz="quarter" idx="11" hasCustomPrompt="1"/>
          </p:nvPr>
        </p:nvSpPr>
        <p:spPr>
          <a:xfrm>
            <a:off x="4571999" y="2852739"/>
            <a:ext cx="3421063" cy="2663825"/>
          </a:xfrm>
          <a:prstGeom prst="rect">
            <a:avLst/>
          </a:prstGeom>
        </p:spPr>
        <p:txBody>
          <a:bodyPr lIns="0" tIns="0" rIns="0" bIns="0"/>
          <a:lstStyle>
            <a:lvl1pPr marL="0" indent="0">
              <a:lnSpc>
                <a:spcPts val="1700"/>
              </a:lnSpc>
              <a:buNone/>
              <a:defRPr sz="1400" b="0" i="0">
                <a:latin typeface="Silka" pitchFamily="2" charset="77"/>
              </a:defRPr>
            </a:lvl1pPr>
          </a:lstStyle>
          <a:p>
            <a:pPr lvl="0"/>
            <a:r>
              <a:rPr lang="en-US" err="1"/>
              <a:t>Instytut</a:t>
            </a:r>
            <a:r>
              <a:rPr lang="en-US"/>
              <a:t> Reform is an independent think tank established at the end of 2021, which supports the continuous improvement of the process of formulation, implementation, monitoring and evaluation of public policies in Poland, Europe and the world.</a:t>
            </a:r>
          </a:p>
          <a:p>
            <a:pPr lvl="0"/>
            <a:r>
              <a:rPr lang="en-US"/>
              <a:t>One of our key objectives is to support the </a:t>
            </a:r>
            <a:r>
              <a:rPr lang="en-US" err="1"/>
              <a:t>decarbonisation</a:t>
            </a:r>
            <a:r>
              <a:rPr lang="en-US"/>
              <a:t> of Polish economy.</a:t>
            </a:r>
          </a:p>
        </p:txBody>
      </p:sp>
      <p:pic>
        <p:nvPicPr>
          <p:cNvPr id="7" name="Picture 6">
            <a:extLst>
              <a:ext uri="{FF2B5EF4-FFF2-40B4-BE49-F238E27FC236}">
                <a16:creationId xmlns:a16="http://schemas.microsoft.com/office/drawing/2014/main" id="{CA1E5CD6-3A7E-304F-AE9E-F8DBAFA28E2A}"/>
              </a:ext>
            </a:extLst>
          </p:cNvPr>
          <p:cNvPicPr>
            <a:picLocks noChangeAspect="1"/>
          </p:cNvPicPr>
          <p:nvPr userDrawn="1"/>
        </p:nvPicPr>
        <p:blipFill>
          <a:blip r:embed="rId3"/>
          <a:stretch>
            <a:fillRect/>
          </a:stretch>
        </p:blipFill>
        <p:spPr>
          <a:xfrm>
            <a:off x="504002" y="1239976"/>
            <a:ext cx="3277515" cy="4051873"/>
          </a:xfrm>
          <a:prstGeom prst="rect">
            <a:avLst/>
          </a:prstGeom>
        </p:spPr>
      </p:pic>
    </p:spTree>
    <p:extLst>
      <p:ext uri="{BB962C8B-B14F-4D97-AF65-F5344CB8AC3E}">
        <p14:creationId xmlns:p14="http://schemas.microsoft.com/office/powerpoint/2010/main" val="2279665568"/>
      </p:ext>
    </p:extLst>
  </p:cSld>
  <p:clrMapOvr>
    <a:masterClrMapping/>
  </p:clrMapOvr>
  <p:extLst>
    <p:ext uri="{DCECCB84-F9BA-43D5-87BE-67443E8EF086}">
      <p15:sldGuideLst xmlns:p15="http://schemas.microsoft.com/office/powerpoint/2012/main">
        <p15:guide id="1" pos="50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IR_SPEAKER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6" name="Subtitle 2">
            <a:extLst>
              <a:ext uri="{FF2B5EF4-FFF2-40B4-BE49-F238E27FC236}">
                <a16:creationId xmlns:a16="http://schemas.microsoft.com/office/drawing/2014/main" id="{5A3EFF0E-B448-5D4E-85F2-8EA4D11ABA15}"/>
              </a:ext>
            </a:extLst>
          </p:cNvPr>
          <p:cNvSpPr>
            <a:spLocks noGrp="1"/>
          </p:cNvSpPr>
          <p:nvPr>
            <p:ph type="subTitle" idx="1" hasCustomPrompt="1"/>
          </p:nvPr>
        </p:nvSpPr>
        <p:spPr>
          <a:xfrm>
            <a:off x="719138" y="4757403"/>
            <a:ext cx="2520000" cy="158105"/>
          </a:xfrm>
          <a:prstGeom prst="rect">
            <a:avLst/>
          </a:prstGeom>
        </p:spPr>
        <p:txBody>
          <a:bodyPr lIns="0" tIns="0" rIns="0" bIns="0"/>
          <a:lstStyle>
            <a:lvl1pPr marL="0" indent="0" algn="l">
              <a:buNone/>
              <a:defRPr sz="1400" b="1" i="0">
                <a:latin typeface="Silka Black"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Aleksander </a:t>
            </a:r>
            <a:r>
              <a:rPr lang="en-US" err="1"/>
              <a:t>Śniegocki</a:t>
            </a:r>
            <a:endParaRPr lang="en-US"/>
          </a:p>
        </p:txBody>
      </p:sp>
      <p:sp>
        <p:nvSpPr>
          <p:cNvPr id="18" name="Text Placeholder 17">
            <a:extLst>
              <a:ext uri="{FF2B5EF4-FFF2-40B4-BE49-F238E27FC236}">
                <a16:creationId xmlns:a16="http://schemas.microsoft.com/office/drawing/2014/main" id="{CE05582C-CDBC-194E-A7D1-A454E075EE61}"/>
              </a:ext>
            </a:extLst>
          </p:cNvPr>
          <p:cNvSpPr>
            <a:spLocks noGrp="1"/>
          </p:cNvSpPr>
          <p:nvPr>
            <p:ph type="body" sz="quarter" idx="13" hasCustomPrompt="1"/>
          </p:nvPr>
        </p:nvSpPr>
        <p:spPr>
          <a:xfrm>
            <a:off x="719138" y="5578437"/>
            <a:ext cx="2520000" cy="165100"/>
          </a:xfrm>
          <a:prstGeom prst="rect">
            <a:avLst/>
          </a:prstGeom>
        </p:spPr>
        <p:txBody>
          <a:bodyPr lIns="0" tIns="0" rIns="0" bIns="0" anchor="b" anchorCtr="0"/>
          <a:lstStyle>
            <a:lvl1pPr marL="0" indent="0">
              <a:buNone/>
              <a:defRPr lang="pl-PL" sz="1100" b="0" i="0" kern="1200" dirty="0">
                <a:solidFill>
                  <a:srgbClr val="0081FC"/>
                </a:solidFill>
                <a:latin typeface="Silka" pitchFamily="2" charset="77"/>
                <a:ea typeface="+mn-ea"/>
                <a:cs typeface="+mn-cs"/>
              </a:defRPr>
            </a:lvl1pPr>
          </a:lstStyle>
          <a:p>
            <a:pPr lvl="0"/>
            <a:r>
              <a:rPr lang="en-US" err="1"/>
              <a:t>aleksander.sniegocki@ireform.eu</a:t>
            </a:r>
            <a:endParaRPr lang="pl-PL"/>
          </a:p>
        </p:txBody>
      </p:sp>
      <p:sp>
        <p:nvSpPr>
          <p:cNvPr id="2" name="Rectangle 1">
            <a:extLst>
              <a:ext uri="{FF2B5EF4-FFF2-40B4-BE49-F238E27FC236}">
                <a16:creationId xmlns:a16="http://schemas.microsoft.com/office/drawing/2014/main" id="{13DF30C0-07B0-8248-8586-659D1ECF5E65}"/>
              </a:ext>
            </a:extLst>
          </p:cNvPr>
          <p:cNvSpPr/>
          <p:nvPr userDrawn="1"/>
        </p:nvSpPr>
        <p:spPr>
          <a:xfrm>
            <a:off x="719138" y="1989523"/>
            <a:ext cx="2520000" cy="25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1800"/>
              <a:t>z</a:t>
            </a:r>
          </a:p>
        </p:txBody>
      </p:sp>
      <p:sp>
        <p:nvSpPr>
          <p:cNvPr id="7" name="Picture Placeholder 6">
            <a:extLst>
              <a:ext uri="{FF2B5EF4-FFF2-40B4-BE49-F238E27FC236}">
                <a16:creationId xmlns:a16="http://schemas.microsoft.com/office/drawing/2014/main" id="{0E0FAADF-F58F-9E4C-9341-541D0A2B692E}"/>
              </a:ext>
            </a:extLst>
          </p:cNvPr>
          <p:cNvSpPr>
            <a:spLocks noGrp="1"/>
          </p:cNvSpPr>
          <p:nvPr>
            <p:ph type="pic" sz="quarter" idx="14"/>
          </p:nvPr>
        </p:nvSpPr>
        <p:spPr>
          <a:xfrm>
            <a:off x="503238" y="1793771"/>
            <a:ext cx="2520000" cy="2520000"/>
          </a:xfrm>
          <a:prstGeom prst="rect">
            <a:avLst/>
          </a:prstGeom>
          <a:blipFill>
            <a:blip r:embed="rId3"/>
            <a:stretch>
              <a:fillRect/>
            </a:stretch>
          </a:blipFill>
        </p:spPr>
        <p:txBody>
          <a:bodyPr/>
          <a:lstStyle/>
          <a:p>
            <a:endParaRPr lang="pl-PL"/>
          </a:p>
        </p:txBody>
      </p:sp>
      <p:sp>
        <p:nvSpPr>
          <p:cNvPr id="15" name="Rectangle 14">
            <a:extLst>
              <a:ext uri="{FF2B5EF4-FFF2-40B4-BE49-F238E27FC236}">
                <a16:creationId xmlns:a16="http://schemas.microsoft.com/office/drawing/2014/main" id="{6027D7FC-7A35-DB40-8614-3ABDFC39E780}"/>
              </a:ext>
            </a:extLst>
          </p:cNvPr>
          <p:cNvSpPr/>
          <p:nvPr userDrawn="1"/>
        </p:nvSpPr>
        <p:spPr>
          <a:xfrm>
            <a:off x="4465485" y="1989523"/>
            <a:ext cx="2520000" cy="25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sz="1800"/>
          </a:p>
        </p:txBody>
      </p:sp>
      <p:sp>
        <p:nvSpPr>
          <p:cNvPr id="16" name="Picture Placeholder 6">
            <a:extLst>
              <a:ext uri="{FF2B5EF4-FFF2-40B4-BE49-F238E27FC236}">
                <a16:creationId xmlns:a16="http://schemas.microsoft.com/office/drawing/2014/main" id="{A616EACA-F898-3B44-AF8B-E46A70D4BEF3}"/>
              </a:ext>
            </a:extLst>
          </p:cNvPr>
          <p:cNvSpPr>
            <a:spLocks noGrp="1"/>
          </p:cNvSpPr>
          <p:nvPr>
            <p:ph type="pic" sz="quarter" idx="15"/>
          </p:nvPr>
        </p:nvSpPr>
        <p:spPr>
          <a:xfrm>
            <a:off x="4231783" y="1793771"/>
            <a:ext cx="2520000" cy="2520000"/>
          </a:xfrm>
          <a:prstGeom prst="rect">
            <a:avLst/>
          </a:prstGeom>
          <a:blipFill>
            <a:blip r:embed="rId4"/>
            <a:stretch>
              <a:fillRect/>
            </a:stretch>
          </a:blipFill>
        </p:spPr>
        <p:txBody>
          <a:bodyPr/>
          <a:lstStyle/>
          <a:p>
            <a:endParaRPr lang="pl-PL"/>
          </a:p>
        </p:txBody>
      </p:sp>
      <p:sp>
        <p:nvSpPr>
          <p:cNvPr id="17" name="Subtitle 2">
            <a:extLst>
              <a:ext uri="{FF2B5EF4-FFF2-40B4-BE49-F238E27FC236}">
                <a16:creationId xmlns:a16="http://schemas.microsoft.com/office/drawing/2014/main" id="{DB2F6106-2C70-3141-8944-2024B4137B3A}"/>
              </a:ext>
            </a:extLst>
          </p:cNvPr>
          <p:cNvSpPr txBox="1">
            <a:spLocks/>
          </p:cNvSpPr>
          <p:nvPr userDrawn="1"/>
        </p:nvSpPr>
        <p:spPr>
          <a:xfrm>
            <a:off x="719139" y="5007243"/>
            <a:ext cx="2520000" cy="37168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Silka Blac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ilka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ilka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err="1">
                <a:latin typeface="Silka Medium" pitchFamily="2" charset="77"/>
              </a:rPr>
              <a:t>Prezes</a:t>
            </a:r>
            <a:r>
              <a:rPr lang="en-US" sz="1400" b="0" i="0">
                <a:latin typeface="Silka Medium" pitchFamily="2" charset="77"/>
              </a:rPr>
              <a:t>, </a:t>
            </a:r>
            <a:r>
              <a:rPr lang="en-US" sz="1400" b="0" i="0" err="1">
                <a:latin typeface="Silka Medium" pitchFamily="2" charset="77"/>
              </a:rPr>
              <a:t>kierownik</a:t>
            </a:r>
            <a:r>
              <a:rPr lang="en-US" sz="1400" b="0" i="0">
                <a:latin typeface="Silka Medium" pitchFamily="2" charset="77"/>
              </a:rPr>
              <a:t> ds. </a:t>
            </a:r>
            <a:r>
              <a:rPr lang="en-US" sz="1400" b="0" i="0" err="1">
                <a:latin typeface="Silka Medium" pitchFamily="2" charset="77"/>
              </a:rPr>
              <a:t>analiz</a:t>
            </a:r>
            <a:r>
              <a:rPr lang="en-US" sz="1400" b="0" i="0">
                <a:latin typeface="Silka Medium" pitchFamily="2" charset="77"/>
              </a:rPr>
              <a:t> </a:t>
            </a:r>
            <a:r>
              <a:rPr lang="en-US" sz="1400" b="0" i="0" err="1">
                <a:latin typeface="Silka Medium" pitchFamily="2" charset="77"/>
              </a:rPr>
              <a:t>ekonomicznych</a:t>
            </a:r>
            <a:endParaRPr lang="en-US" sz="1400" b="0" i="0">
              <a:latin typeface="Silka Medium" pitchFamily="2" charset="77"/>
            </a:endParaRPr>
          </a:p>
        </p:txBody>
      </p:sp>
      <p:sp>
        <p:nvSpPr>
          <p:cNvPr id="22" name="Subtitle 2">
            <a:extLst>
              <a:ext uri="{FF2B5EF4-FFF2-40B4-BE49-F238E27FC236}">
                <a16:creationId xmlns:a16="http://schemas.microsoft.com/office/drawing/2014/main" id="{1E58336F-86CC-014A-8E0B-E8EBE39FFEE1}"/>
              </a:ext>
            </a:extLst>
          </p:cNvPr>
          <p:cNvSpPr txBox="1">
            <a:spLocks/>
          </p:cNvSpPr>
          <p:nvPr userDrawn="1"/>
        </p:nvSpPr>
        <p:spPr>
          <a:xfrm>
            <a:off x="4468546" y="4757403"/>
            <a:ext cx="2520000" cy="15810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Silka Blac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ilka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ilka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err="1"/>
              <a:t>Zofia</a:t>
            </a:r>
            <a:r>
              <a:rPr lang="en-US" sz="1400"/>
              <a:t> </a:t>
            </a:r>
            <a:r>
              <a:rPr lang="en-US" sz="1400" err="1"/>
              <a:t>Wetmańska</a:t>
            </a:r>
            <a:endParaRPr lang="en-US" sz="1400"/>
          </a:p>
        </p:txBody>
      </p:sp>
      <p:sp>
        <p:nvSpPr>
          <p:cNvPr id="23" name="Text Placeholder 17">
            <a:extLst>
              <a:ext uri="{FF2B5EF4-FFF2-40B4-BE49-F238E27FC236}">
                <a16:creationId xmlns:a16="http://schemas.microsoft.com/office/drawing/2014/main" id="{98C8AB00-F97E-2849-B6F7-BA9098FEE592}"/>
              </a:ext>
            </a:extLst>
          </p:cNvPr>
          <p:cNvSpPr>
            <a:spLocks noGrp="1"/>
          </p:cNvSpPr>
          <p:nvPr>
            <p:ph type="body" sz="quarter" idx="16" hasCustomPrompt="1"/>
          </p:nvPr>
        </p:nvSpPr>
        <p:spPr>
          <a:xfrm>
            <a:off x="4468546" y="5578437"/>
            <a:ext cx="2520000" cy="165100"/>
          </a:xfrm>
          <a:prstGeom prst="rect">
            <a:avLst/>
          </a:prstGeom>
        </p:spPr>
        <p:txBody>
          <a:bodyPr lIns="0" tIns="0" rIns="0" bIns="0" anchor="b" anchorCtr="0"/>
          <a:lstStyle>
            <a:lvl1pPr marL="0" indent="0">
              <a:buNone/>
              <a:defRPr lang="pl-PL" sz="1100" b="0" i="0" kern="1200" dirty="0">
                <a:solidFill>
                  <a:srgbClr val="0081FC"/>
                </a:solidFill>
                <a:latin typeface="Silka" pitchFamily="2" charset="77"/>
                <a:ea typeface="+mn-ea"/>
                <a:cs typeface="+mn-cs"/>
              </a:defRPr>
            </a:lvl1pPr>
          </a:lstStyle>
          <a:p>
            <a:pPr lvl="0"/>
            <a:r>
              <a:rPr lang="en-US" err="1"/>
              <a:t>aleksander.sniegocki@ireform.eu</a:t>
            </a:r>
            <a:endParaRPr lang="pl-PL"/>
          </a:p>
        </p:txBody>
      </p:sp>
      <p:sp>
        <p:nvSpPr>
          <p:cNvPr id="24" name="Subtitle 2">
            <a:extLst>
              <a:ext uri="{FF2B5EF4-FFF2-40B4-BE49-F238E27FC236}">
                <a16:creationId xmlns:a16="http://schemas.microsoft.com/office/drawing/2014/main" id="{C2A8397F-0CAA-494B-9C11-94401CFBCC00}"/>
              </a:ext>
            </a:extLst>
          </p:cNvPr>
          <p:cNvSpPr txBox="1">
            <a:spLocks/>
          </p:cNvSpPr>
          <p:nvPr userDrawn="1"/>
        </p:nvSpPr>
        <p:spPr>
          <a:xfrm>
            <a:off x="4468547" y="5007243"/>
            <a:ext cx="2520000" cy="37168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Silka Blac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ilka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ilka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err="1">
                <a:latin typeface="Silka Medium" pitchFamily="2" charset="77"/>
              </a:rPr>
              <a:t>Prezeska</a:t>
            </a:r>
            <a:r>
              <a:rPr lang="en-US" sz="1400" b="0" i="0">
                <a:latin typeface="Silka Medium" pitchFamily="2" charset="77"/>
              </a:rPr>
              <a:t>, </a:t>
            </a:r>
            <a:r>
              <a:rPr lang="en-US" sz="1400" b="0" i="0" err="1">
                <a:latin typeface="Silka Medium" pitchFamily="2" charset="77"/>
              </a:rPr>
              <a:t>kierowniczka</a:t>
            </a:r>
            <a:r>
              <a:rPr lang="en-US" sz="1400" b="0" i="0">
                <a:latin typeface="Silka Medium" pitchFamily="2" charset="77"/>
              </a:rPr>
              <a:t> ds. </a:t>
            </a:r>
            <a:r>
              <a:rPr lang="en-US" sz="1400" b="0" i="0" err="1">
                <a:latin typeface="Silka Medium" pitchFamily="2" charset="77"/>
              </a:rPr>
              <a:t>analiz</a:t>
            </a:r>
            <a:r>
              <a:rPr lang="en-US" sz="1400" b="0" i="0">
                <a:latin typeface="Silka Medium" pitchFamily="2" charset="77"/>
              </a:rPr>
              <a:t> </a:t>
            </a:r>
            <a:r>
              <a:rPr lang="en-US" sz="1400" b="0" i="0" err="1">
                <a:latin typeface="Silka Medium" pitchFamily="2" charset="77"/>
              </a:rPr>
              <a:t>ekonomicznych</a:t>
            </a:r>
            <a:endParaRPr lang="en-US" sz="1400" b="0" i="0">
              <a:latin typeface="Silka Medium" pitchFamily="2" charset="77"/>
            </a:endParaRPr>
          </a:p>
        </p:txBody>
      </p:sp>
    </p:spTree>
    <p:extLst>
      <p:ext uri="{BB962C8B-B14F-4D97-AF65-F5344CB8AC3E}">
        <p14:creationId xmlns:p14="http://schemas.microsoft.com/office/powerpoint/2010/main" val="3258405683"/>
      </p:ext>
    </p:extLst>
  </p:cSld>
  <p:clrMapOvr>
    <a:masterClrMapping/>
  </p:clrMapOvr>
  <p:extLst>
    <p:ext uri="{DCECCB84-F9BA-43D5-87BE-67443E8EF086}">
      <p15:sldGuideLst xmlns:p15="http://schemas.microsoft.com/office/powerpoint/2012/main">
        <p15:guide id="3" orient="horz" pos="754" userDrawn="1">
          <p15:clr>
            <a:srgbClr val="FBAE40"/>
          </p15:clr>
        </p15:guide>
        <p15:guide id="4" orient="horz" pos="1117" userDrawn="1">
          <p15:clr>
            <a:srgbClr val="FBAE40"/>
          </p15:clr>
        </p15:guide>
        <p15:guide id="6" orient="horz" pos="3612" userDrawn="1">
          <p15:clr>
            <a:srgbClr val="FBAE40"/>
          </p15:clr>
        </p15:guide>
        <p15:guide id="8" pos="453" userDrawn="1">
          <p15:clr>
            <a:srgbClr val="FBAE40"/>
          </p15:clr>
        </p15:guide>
        <p15:guide id="9" orient="horz" pos="3090" userDrawn="1">
          <p15:clr>
            <a:srgbClr val="FBAE40"/>
          </p15:clr>
        </p15:guide>
        <p15:guide id="10" pos="2812" userDrawn="1">
          <p15:clr>
            <a:srgbClr val="FBAE40"/>
          </p15:clr>
        </p15:guide>
        <p15:guide id="11" pos="2041" userDrawn="1">
          <p15:clr>
            <a:srgbClr val="FBAE40"/>
          </p15:clr>
        </p15:guide>
        <p15:guide id="12" pos="44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R_SPEAKERS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FCF558-4953-714C-B4E4-0FCFBB2E1B13}"/>
              </a:ext>
            </a:extLst>
          </p:cNvPr>
          <p:cNvSpPr>
            <a:spLocks noGrp="1"/>
          </p:cNvSpPr>
          <p:nvPr>
            <p:ph type="dt" sz="half" idx="10"/>
          </p:nvPr>
        </p:nvSpPr>
        <p:spPr>
          <a:xfrm>
            <a:off x="504000" y="6413783"/>
            <a:ext cx="1144246" cy="101037"/>
          </a:xfrm>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6" name="Subtitle 2">
            <a:extLst>
              <a:ext uri="{FF2B5EF4-FFF2-40B4-BE49-F238E27FC236}">
                <a16:creationId xmlns:a16="http://schemas.microsoft.com/office/drawing/2014/main" id="{5A3EFF0E-B448-5D4E-85F2-8EA4D11ABA15}"/>
              </a:ext>
            </a:extLst>
          </p:cNvPr>
          <p:cNvSpPr>
            <a:spLocks noGrp="1"/>
          </p:cNvSpPr>
          <p:nvPr>
            <p:ph type="subTitle" idx="1" hasCustomPrompt="1"/>
          </p:nvPr>
        </p:nvSpPr>
        <p:spPr>
          <a:xfrm>
            <a:off x="725263" y="4906434"/>
            <a:ext cx="2010002" cy="141353"/>
          </a:xfrm>
          <a:prstGeom prst="rect">
            <a:avLst/>
          </a:prstGeom>
        </p:spPr>
        <p:txBody>
          <a:bodyPr lIns="0" tIns="0" rIns="0" bIns="0"/>
          <a:lstStyle>
            <a:lvl1pPr marL="0" indent="0" algn="l">
              <a:buNone/>
              <a:defRPr sz="1200" b="1" i="0">
                <a:latin typeface="Silka Black"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Aleksander </a:t>
            </a:r>
            <a:r>
              <a:rPr lang="en-US" err="1"/>
              <a:t>Śniegocki</a:t>
            </a:r>
            <a:endParaRPr lang="en-US"/>
          </a:p>
        </p:txBody>
      </p:sp>
      <p:sp>
        <p:nvSpPr>
          <p:cNvPr id="18" name="Text Placeholder 17">
            <a:extLst>
              <a:ext uri="{FF2B5EF4-FFF2-40B4-BE49-F238E27FC236}">
                <a16:creationId xmlns:a16="http://schemas.microsoft.com/office/drawing/2014/main" id="{CE05582C-CDBC-194E-A7D1-A454E075EE61}"/>
              </a:ext>
            </a:extLst>
          </p:cNvPr>
          <p:cNvSpPr>
            <a:spLocks noGrp="1"/>
          </p:cNvSpPr>
          <p:nvPr>
            <p:ph type="body" sz="quarter" idx="13" hasCustomPrompt="1"/>
          </p:nvPr>
        </p:nvSpPr>
        <p:spPr>
          <a:xfrm>
            <a:off x="719252" y="5602305"/>
            <a:ext cx="2016012" cy="157367"/>
          </a:xfrm>
          <a:prstGeom prst="rect">
            <a:avLst/>
          </a:prstGeom>
        </p:spPr>
        <p:txBody>
          <a:bodyPr lIns="0" tIns="0" rIns="0" bIns="0" anchor="b" anchorCtr="0"/>
          <a:lstStyle>
            <a:lvl1pPr marL="0" indent="0">
              <a:buNone/>
              <a:defRPr lang="pl-PL" sz="900" b="0" i="0" kern="1200" dirty="0">
                <a:solidFill>
                  <a:srgbClr val="0081FC"/>
                </a:solidFill>
                <a:latin typeface="Silka" pitchFamily="2" charset="77"/>
                <a:ea typeface="+mn-ea"/>
                <a:cs typeface="+mn-cs"/>
              </a:defRPr>
            </a:lvl1pPr>
          </a:lstStyle>
          <a:p>
            <a:pPr lvl="0"/>
            <a:r>
              <a:rPr lang="en-US" err="1"/>
              <a:t>aleksander.sniegocki@ireform.eu</a:t>
            </a:r>
            <a:endParaRPr lang="pl-PL"/>
          </a:p>
        </p:txBody>
      </p:sp>
      <p:sp>
        <p:nvSpPr>
          <p:cNvPr id="17" name="Subtitle 2">
            <a:extLst>
              <a:ext uri="{FF2B5EF4-FFF2-40B4-BE49-F238E27FC236}">
                <a16:creationId xmlns:a16="http://schemas.microsoft.com/office/drawing/2014/main" id="{DB2F6106-2C70-3141-8944-2024B4137B3A}"/>
              </a:ext>
            </a:extLst>
          </p:cNvPr>
          <p:cNvSpPr txBox="1">
            <a:spLocks/>
          </p:cNvSpPr>
          <p:nvPr userDrawn="1"/>
        </p:nvSpPr>
        <p:spPr>
          <a:xfrm>
            <a:off x="725262" y="5139896"/>
            <a:ext cx="2015998" cy="308404"/>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Silka Blac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ilka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ilka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0" i="0" err="1">
                <a:latin typeface="Silka Medium" pitchFamily="2" charset="77"/>
              </a:rPr>
              <a:t>Prezes</a:t>
            </a:r>
            <a:r>
              <a:rPr lang="en-US" sz="1200" b="0" i="0">
                <a:latin typeface="Silka Medium" pitchFamily="2" charset="77"/>
              </a:rPr>
              <a:t>, </a:t>
            </a:r>
            <a:r>
              <a:rPr lang="en-US" sz="1200" b="0" i="0" err="1">
                <a:latin typeface="Silka Medium" pitchFamily="2" charset="77"/>
              </a:rPr>
              <a:t>kierownik</a:t>
            </a:r>
            <a:r>
              <a:rPr lang="en-US" sz="1200" b="0" i="0">
                <a:latin typeface="Silka Medium" pitchFamily="2" charset="77"/>
              </a:rPr>
              <a:t> ds. </a:t>
            </a:r>
            <a:r>
              <a:rPr lang="en-US" sz="1200" b="0" i="0" err="1">
                <a:latin typeface="Silka Medium" pitchFamily="2" charset="77"/>
              </a:rPr>
              <a:t>analiz</a:t>
            </a:r>
            <a:r>
              <a:rPr lang="en-US" sz="1200" b="0" i="0">
                <a:latin typeface="Silka Medium" pitchFamily="2" charset="77"/>
              </a:rPr>
              <a:t> </a:t>
            </a:r>
            <a:r>
              <a:rPr lang="en-US" sz="1200" b="0" i="0" err="1">
                <a:latin typeface="Silka Medium" pitchFamily="2" charset="77"/>
              </a:rPr>
              <a:t>ekonomicznych</a:t>
            </a:r>
            <a:endParaRPr lang="en-US" sz="1200" b="0" i="0">
              <a:latin typeface="Silka Medium" pitchFamily="2" charset="77"/>
            </a:endParaRPr>
          </a:p>
        </p:txBody>
      </p:sp>
      <p:sp>
        <p:nvSpPr>
          <p:cNvPr id="23" name="Rectangle 22">
            <a:extLst>
              <a:ext uri="{FF2B5EF4-FFF2-40B4-BE49-F238E27FC236}">
                <a16:creationId xmlns:a16="http://schemas.microsoft.com/office/drawing/2014/main" id="{2A8F862E-2FA8-5D43-A546-1959F8C9DBAC}"/>
              </a:ext>
            </a:extLst>
          </p:cNvPr>
          <p:cNvSpPr/>
          <p:nvPr userDrawn="1"/>
        </p:nvSpPr>
        <p:spPr>
          <a:xfrm>
            <a:off x="6662512" y="2688129"/>
            <a:ext cx="2015999" cy="2015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1800"/>
              <a:t>z</a:t>
            </a:r>
          </a:p>
        </p:txBody>
      </p:sp>
      <p:sp>
        <p:nvSpPr>
          <p:cNvPr id="24" name="Picture Placeholder 6">
            <a:extLst>
              <a:ext uri="{FF2B5EF4-FFF2-40B4-BE49-F238E27FC236}">
                <a16:creationId xmlns:a16="http://schemas.microsoft.com/office/drawing/2014/main" id="{301D89C0-0176-F940-9FA9-CC1833231E94}"/>
              </a:ext>
            </a:extLst>
          </p:cNvPr>
          <p:cNvSpPr>
            <a:spLocks noGrp="1"/>
          </p:cNvSpPr>
          <p:nvPr>
            <p:ph type="pic" sz="quarter" idx="18"/>
          </p:nvPr>
        </p:nvSpPr>
        <p:spPr>
          <a:xfrm>
            <a:off x="6443790" y="2492377"/>
            <a:ext cx="2015999" cy="2015999"/>
          </a:xfrm>
          <a:prstGeom prst="rect">
            <a:avLst/>
          </a:prstGeom>
          <a:blipFill>
            <a:blip r:embed="rId3"/>
            <a:stretch>
              <a:fillRect/>
            </a:stretch>
          </a:blipFill>
        </p:spPr>
        <p:txBody>
          <a:bodyPr/>
          <a:lstStyle>
            <a:lvl1pPr marL="0" indent="0">
              <a:buNone/>
              <a:defRPr/>
            </a:lvl1pPr>
          </a:lstStyle>
          <a:p>
            <a:endParaRPr lang="pl-PL"/>
          </a:p>
        </p:txBody>
      </p:sp>
      <p:sp>
        <p:nvSpPr>
          <p:cNvPr id="28" name="Rectangle 27">
            <a:extLst>
              <a:ext uri="{FF2B5EF4-FFF2-40B4-BE49-F238E27FC236}">
                <a16:creationId xmlns:a16="http://schemas.microsoft.com/office/drawing/2014/main" id="{6386BF4F-75D2-714E-BC69-A224628C4A05}"/>
              </a:ext>
            </a:extLst>
          </p:cNvPr>
          <p:cNvSpPr/>
          <p:nvPr userDrawn="1"/>
        </p:nvSpPr>
        <p:spPr>
          <a:xfrm>
            <a:off x="3712937" y="2688129"/>
            <a:ext cx="2015999" cy="2015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1800"/>
              <a:t>z</a:t>
            </a:r>
          </a:p>
        </p:txBody>
      </p:sp>
      <p:sp>
        <p:nvSpPr>
          <p:cNvPr id="29" name="Picture Placeholder 6">
            <a:extLst>
              <a:ext uri="{FF2B5EF4-FFF2-40B4-BE49-F238E27FC236}">
                <a16:creationId xmlns:a16="http://schemas.microsoft.com/office/drawing/2014/main" id="{27A28BB1-E8B4-D747-B00F-1A950BE28F40}"/>
              </a:ext>
            </a:extLst>
          </p:cNvPr>
          <p:cNvSpPr>
            <a:spLocks noGrp="1"/>
          </p:cNvSpPr>
          <p:nvPr>
            <p:ph type="pic" sz="quarter" idx="19"/>
          </p:nvPr>
        </p:nvSpPr>
        <p:spPr>
          <a:xfrm>
            <a:off x="3494215" y="2492377"/>
            <a:ext cx="2015999" cy="2015999"/>
          </a:xfrm>
          <a:prstGeom prst="rect">
            <a:avLst/>
          </a:prstGeom>
          <a:blipFill>
            <a:blip r:embed="rId3"/>
            <a:stretch>
              <a:fillRect/>
            </a:stretch>
          </a:blipFill>
        </p:spPr>
        <p:txBody>
          <a:bodyPr/>
          <a:lstStyle>
            <a:lvl1pPr marL="0" indent="0">
              <a:buNone/>
              <a:defRPr/>
            </a:lvl1pPr>
          </a:lstStyle>
          <a:p>
            <a:endParaRPr lang="pl-PL"/>
          </a:p>
        </p:txBody>
      </p:sp>
      <p:sp>
        <p:nvSpPr>
          <p:cNvPr id="30" name="Rectangle 29">
            <a:extLst>
              <a:ext uri="{FF2B5EF4-FFF2-40B4-BE49-F238E27FC236}">
                <a16:creationId xmlns:a16="http://schemas.microsoft.com/office/drawing/2014/main" id="{713A5621-070D-CF49-BAE8-D3D5A0F5ACD2}"/>
              </a:ext>
            </a:extLst>
          </p:cNvPr>
          <p:cNvSpPr/>
          <p:nvPr userDrawn="1"/>
        </p:nvSpPr>
        <p:spPr>
          <a:xfrm>
            <a:off x="725262" y="2688129"/>
            <a:ext cx="2015999" cy="2015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1800"/>
              <a:t>z</a:t>
            </a:r>
          </a:p>
        </p:txBody>
      </p:sp>
      <p:sp>
        <p:nvSpPr>
          <p:cNvPr id="31" name="Picture Placeholder 6">
            <a:extLst>
              <a:ext uri="{FF2B5EF4-FFF2-40B4-BE49-F238E27FC236}">
                <a16:creationId xmlns:a16="http://schemas.microsoft.com/office/drawing/2014/main" id="{EE86C615-0FD3-7942-A9F2-2D6C5DC44224}"/>
              </a:ext>
            </a:extLst>
          </p:cNvPr>
          <p:cNvSpPr>
            <a:spLocks noGrp="1"/>
          </p:cNvSpPr>
          <p:nvPr>
            <p:ph type="pic" sz="quarter" idx="20"/>
          </p:nvPr>
        </p:nvSpPr>
        <p:spPr>
          <a:xfrm>
            <a:off x="506540" y="2492377"/>
            <a:ext cx="2015999" cy="2015999"/>
          </a:xfrm>
          <a:prstGeom prst="rect">
            <a:avLst/>
          </a:prstGeom>
          <a:blipFill>
            <a:blip r:embed="rId4"/>
            <a:stretch>
              <a:fillRect/>
            </a:stretch>
          </a:blipFill>
        </p:spPr>
        <p:txBody>
          <a:bodyPr/>
          <a:lstStyle>
            <a:lvl1pPr marL="0" indent="0">
              <a:buNone/>
              <a:defRPr/>
            </a:lvl1pPr>
          </a:lstStyle>
          <a:p>
            <a:endParaRPr lang="pl-PL"/>
          </a:p>
        </p:txBody>
      </p:sp>
      <p:sp>
        <p:nvSpPr>
          <p:cNvPr id="32" name="Subtitle 2">
            <a:extLst>
              <a:ext uri="{FF2B5EF4-FFF2-40B4-BE49-F238E27FC236}">
                <a16:creationId xmlns:a16="http://schemas.microsoft.com/office/drawing/2014/main" id="{C9154BA4-5DB1-E942-B83B-9386F3E6BBF8}"/>
              </a:ext>
            </a:extLst>
          </p:cNvPr>
          <p:cNvSpPr txBox="1">
            <a:spLocks/>
          </p:cNvSpPr>
          <p:nvPr userDrawn="1"/>
        </p:nvSpPr>
        <p:spPr>
          <a:xfrm>
            <a:off x="3716113" y="4906434"/>
            <a:ext cx="2010002" cy="14135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chemeClr val="tx1"/>
                </a:solidFill>
                <a:latin typeface="Silka Blac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ilka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ilka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err="1"/>
              <a:t>Zofia</a:t>
            </a:r>
            <a:r>
              <a:rPr lang="en-US" sz="1200"/>
              <a:t> </a:t>
            </a:r>
            <a:r>
              <a:rPr lang="en-US" sz="1200" err="1"/>
              <a:t>Wetmańska</a:t>
            </a:r>
            <a:endParaRPr lang="en-US" sz="1200"/>
          </a:p>
        </p:txBody>
      </p:sp>
      <p:sp>
        <p:nvSpPr>
          <p:cNvPr id="33" name="Text Placeholder 17">
            <a:extLst>
              <a:ext uri="{FF2B5EF4-FFF2-40B4-BE49-F238E27FC236}">
                <a16:creationId xmlns:a16="http://schemas.microsoft.com/office/drawing/2014/main" id="{25E824E1-9F26-584A-B14E-A55197FD3216}"/>
              </a:ext>
            </a:extLst>
          </p:cNvPr>
          <p:cNvSpPr>
            <a:spLocks noGrp="1"/>
          </p:cNvSpPr>
          <p:nvPr>
            <p:ph type="body" sz="quarter" idx="21" hasCustomPrompt="1"/>
          </p:nvPr>
        </p:nvSpPr>
        <p:spPr>
          <a:xfrm>
            <a:off x="3710102" y="5602305"/>
            <a:ext cx="2016012" cy="157367"/>
          </a:xfrm>
          <a:prstGeom prst="rect">
            <a:avLst/>
          </a:prstGeom>
        </p:spPr>
        <p:txBody>
          <a:bodyPr lIns="0" tIns="0" rIns="0" bIns="0" anchor="b" anchorCtr="0"/>
          <a:lstStyle>
            <a:lvl1pPr marL="0" indent="0">
              <a:buNone/>
              <a:defRPr lang="pl-PL" sz="900" b="0" i="0" kern="1200" dirty="0">
                <a:solidFill>
                  <a:srgbClr val="0081FC"/>
                </a:solidFill>
                <a:latin typeface="Silka" pitchFamily="2" charset="77"/>
                <a:ea typeface="+mn-ea"/>
                <a:cs typeface="+mn-cs"/>
              </a:defRPr>
            </a:lvl1pPr>
          </a:lstStyle>
          <a:p>
            <a:pPr lvl="0"/>
            <a:r>
              <a:rPr lang="en-US" err="1"/>
              <a:t>aleksander.sniegocki@ireform.eu</a:t>
            </a:r>
            <a:endParaRPr lang="pl-PL"/>
          </a:p>
        </p:txBody>
      </p:sp>
      <p:sp>
        <p:nvSpPr>
          <p:cNvPr id="34" name="Subtitle 2">
            <a:extLst>
              <a:ext uri="{FF2B5EF4-FFF2-40B4-BE49-F238E27FC236}">
                <a16:creationId xmlns:a16="http://schemas.microsoft.com/office/drawing/2014/main" id="{F39B5A7E-24BF-1B4F-AB8F-29C9C955BAC5}"/>
              </a:ext>
            </a:extLst>
          </p:cNvPr>
          <p:cNvSpPr txBox="1">
            <a:spLocks/>
          </p:cNvSpPr>
          <p:nvPr userDrawn="1"/>
        </p:nvSpPr>
        <p:spPr>
          <a:xfrm>
            <a:off x="3716112" y="5139898"/>
            <a:ext cx="2015998" cy="26845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Silka Blac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ilka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ilka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0" i="0" err="1">
                <a:latin typeface="Silka Medium" pitchFamily="2" charset="77"/>
              </a:rPr>
              <a:t>Prezes</a:t>
            </a:r>
            <a:r>
              <a:rPr lang="en-US" sz="1200" b="0" i="0">
                <a:latin typeface="Silka Medium" pitchFamily="2" charset="77"/>
              </a:rPr>
              <a:t>, </a:t>
            </a:r>
            <a:r>
              <a:rPr lang="en-US" sz="1200" b="0" i="0" err="1">
                <a:latin typeface="Silka Medium" pitchFamily="2" charset="77"/>
              </a:rPr>
              <a:t>kierownik</a:t>
            </a:r>
            <a:r>
              <a:rPr lang="en-US" sz="1200" b="0" i="0">
                <a:latin typeface="Silka Medium" pitchFamily="2" charset="77"/>
              </a:rPr>
              <a:t> ds. </a:t>
            </a:r>
            <a:r>
              <a:rPr lang="en-US" sz="1200" b="0" i="0" err="1">
                <a:latin typeface="Silka Medium" pitchFamily="2" charset="77"/>
              </a:rPr>
              <a:t>analiz</a:t>
            </a:r>
            <a:r>
              <a:rPr lang="en-US" sz="1200" b="0" i="0">
                <a:latin typeface="Silka Medium" pitchFamily="2" charset="77"/>
              </a:rPr>
              <a:t> </a:t>
            </a:r>
            <a:r>
              <a:rPr lang="en-US" sz="1200" b="0" i="0" err="1">
                <a:latin typeface="Silka Medium" pitchFamily="2" charset="77"/>
              </a:rPr>
              <a:t>ekonomicznych</a:t>
            </a:r>
            <a:endParaRPr lang="en-US" sz="1200" b="0" i="0">
              <a:latin typeface="Silka Medium" pitchFamily="2" charset="77"/>
            </a:endParaRPr>
          </a:p>
        </p:txBody>
      </p:sp>
      <p:sp>
        <p:nvSpPr>
          <p:cNvPr id="35" name="Subtitle 2">
            <a:extLst>
              <a:ext uri="{FF2B5EF4-FFF2-40B4-BE49-F238E27FC236}">
                <a16:creationId xmlns:a16="http://schemas.microsoft.com/office/drawing/2014/main" id="{4B33E4AD-8FF0-9343-B644-92F28C77D5CC}"/>
              </a:ext>
            </a:extLst>
          </p:cNvPr>
          <p:cNvSpPr txBox="1">
            <a:spLocks/>
          </p:cNvSpPr>
          <p:nvPr userDrawn="1"/>
        </p:nvSpPr>
        <p:spPr>
          <a:xfrm>
            <a:off x="6668521" y="4906434"/>
            <a:ext cx="2010002" cy="14135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chemeClr val="tx1"/>
                </a:solidFill>
                <a:latin typeface="Silka Blac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ilka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ilka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err="1"/>
              <a:t>Zofia</a:t>
            </a:r>
            <a:r>
              <a:rPr lang="en-US" sz="1200"/>
              <a:t> </a:t>
            </a:r>
            <a:r>
              <a:rPr lang="en-US" sz="1200" err="1"/>
              <a:t>Wetmańska</a:t>
            </a:r>
            <a:endParaRPr lang="en-US" sz="1200"/>
          </a:p>
        </p:txBody>
      </p:sp>
      <p:sp>
        <p:nvSpPr>
          <p:cNvPr id="36" name="Text Placeholder 17">
            <a:extLst>
              <a:ext uri="{FF2B5EF4-FFF2-40B4-BE49-F238E27FC236}">
                <a16:creationId xmlns:a16="http://schemas.microsoft.com/office/drawing/2014/main" id="{57156399-3136-474B-8CC8-D959D8EA652A}"/>
              </a:ext>
            </a:extLst>
          </p:cNvPr>
          <p:cNvSpPr>
            <a:spLocks noGrp="1"/>
          </p:cNvSpPr>
          <p:nvPr>
            <p:ph type="body" sz="quarter" idx="22" hasCustomPrompt="1"/>
          </p:nvPr>
        </p:nvSpPr>
        <p:spPr>
          <a:xfrm>
            <a:off x="6662511" y="5602305"/>
            <a:ext cx="2016012" cy="157367"/>
          </a:xfrm>
          <a:prstGeom prst="rect">
            <a:avLst/>
          </a:prstGeom>
        </p:spPr>
        <p:txBody>
          <a:bodyPr lIns="0" tIns="0" rIns="0" bIns="0" anchor="b" anchorCtr="0"/>
          <a:lstStyle>
            <a:lvl1pPr marL="0" indent="0">
              <a:buNone/>
              <a:defRPr lang="pl-PL" sz="900" b="0" i="0" kern="1200" dirty="0">
                <a:solidFill>
                  <a:srgbClr val="0081FC"/>
                </a:solidFill>
                <a:latin typeface="Silka" pitchFamily="2" charset="77"/>
                <a:ea typeface="+mn-ea"/>
                <a:cs typeface="+mn-cs"/>
              </a:defRPr>
            </a:lvl1pPr>
          </a:lstStyle>
          <a:p>
            <a:pPr lvl="0"/>
            <a:r>
              <a:rPr lang="en-US" err="1"/>
              <a:t>aleksander.sniegocki@ireform.eu</a:t>
            </a:r>
            <a:endParaRPr lang="pl-PL"/>
          </a:p>
        </p:txBody>
      </p:sp>
      <p:sp>
        <p:nvSpPr>
          <p:cNvPr id="37" name="Subtitle 2">
            <a:extLst>
              <a:ext uri="{FF2B5EF4-FFF2-40B4-BE49-F238E27FC236}">
                <a16:creationId xmlns:a16="http://schemas.microsoft.com/office/drawing/2014/main" id="{F2F08DC0-FCFD-A84A-B420-857349A6C37C}"/>
              </a:ext>
            </a:extLst>
          </p:cNvPr>
          <p:cNvSpPr txBox="1">
            <a:spLocks/>
          </p:cNvSpPr>
          <p:nvPr userDrawn="1"/>
        </p:nvSpPr>
        <p:spPr>
          <a:xfrm>
            <a:off x="6668522" y="5139896"/>
            <a:ext cx="2015998" cy="308404"/>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Silka Blac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ilka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ilka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0" i="0" err="1">
                <a:latin typeface="Silka Medium" pitchFamily="2" charset="77"/>
              </a:rPr>
              <a:t>Prezeska</a:t>
            </a:r>
            <a:r>
              <a:rPr lang="en-US" sz="1200" b="0" i="0">
                <a:latin typeface="Silka Medium" pitchFamily="2" charset="77"/>
              </a:rPr>
              <a:t>, </a:t>
            </a:r>
            <a:r>
              <a:rPr lang="en-US" sz="1200" b="0" i="0" err="1">
                <a:latin typeface="Silka Medium" pitchFamily="2" charset="77"/>
              </a:rPr>
              <a:t>kierowniczka</a:t>
            </a:r>
            <a:r>
              <a:rPr lang="en-US" sz="1200" b="0" i="0">
                <a:latin typeface="Silka Medium" pitchFamily="2" charset="77"/>
              </a:rPr>
              <a:t> ds. </a:t>
            </a:r>
            <a:r>
              <a:rPr lang="en-US" sz="1200" b="0" i="0" err="1">
                <a:latin typeface="Silka Medium" pitchFamily="2" charset="77"/>
              </a:rPr>
              <a:t>analiz</a:t>
            </a:r>
            <a:r>
              <a:rPr lang="en-US" sz="1200" b="0" i="0">
                <a:latin typeface="Silka Medium" pitchFamily="2" charset="77"/>
              </a:rPr>
              <a:t> </a:t>
            </a:r>
            <a:r>
              <a:rPr lang="en-US" sz="1200" b="0" i="0" err="1">
                <a:latin typeface="Silka Medium" pitchFamily="2" charset="77"/>
              </a:rPr>
              <a:t>ekonomicznych</a:t>
            </a:r>
            <a:endParaRPr lang="en-US" sz="1200" b="0" i="0">
              <a:latin typeface="Silka Medium" pitchFamily="2" charset="77"/>
            </a:endParaRPr>
          </a:p>
        </p:txBody>
      </p:sp>
    </p:spTree>
    <p:extLst>
      <p:ext uri="{BB962C8B-B14F-4D97-AF65-F5344CB8AC3E}">
        <p14:creationId xmlns:p14="http://schemas.microsoft.com/office/powerpoint/2010/main" val="3702018304"/>
      </p:ext>
    </p:extLst>
  </p:cSld>
  <p:clrMapOvr>
    <a:masterClrMapping/>
  </p:clrMapOvr>
  <p:extLst>
    <p:ext uri="{DCECCB84-F9BA-43D5-87BE-67443E8EF086}">
      <p15:sldGuideLst xmlns:p15="http://schemas.microsoft.com/office/powerpoint/2012/main">
        <p15:guide id="3" orient="horz" pos="754" userDrawn="1">
          <p15:clr>
            <a:srgbClr val="FBAE40"/>
          </p15:clr>
        </p15:guide>
        <p15:guide id="5" orient="horz" pos="3793" userDrawn="1">
          <p15:clr>
            <a:srgbClr val="FBAE40"/>
          </p15:clr>
        </p15:guide>
        <p15:guide id="6" orient="horz" pos="3612" userDrawn="1">
          <p15:clr>
            <a:srgbClr val="FBAE40"/>
          </p15:clr>
        </p15:guide>
        <p15:guide id="7" orient="horz" pos="1570" userDrawn="1">
          <p15:clr>
            <a:srgbClr val="FBAE40"/>
          </p15:clr>
        </p15:guide>
        <p15:guide id="8" userDrawn="1">
          <p15:clr>
            <a:srgbClr val="FBAE40"/>
          </p15:clr>
        </p15:guide>
        <p15:guide id="9" orient="horz" pos="3090" userDrawn="1">
          <p15:clr>
            <a:srgbClr val="FBAE40"/>
          </p15:clr>
        </p15:guide>
        <p15:guide id="10" pos="2200" userDrawn="1">
          <p15:clr>
            <a:srgbClr val="FBAE40"/>
          </p15:clr>
        </p15:guide>
        <p15:guide id="11" pos="1723" userDrawn="1">
          <p15:clr>
            <a:srgbClr val="FBAE40"/>
          </p15:clr>
        </p15:guide>
        <p15:guide id="12" pos="3606" userDrawn="1">
          <p15:clr>
            <a:srgbClr val="FBAE40"/>
          </p15:clr>
        </p15:guide>
        <p15:guide id="13" pos="4059" userDrawn="1">
          <p15:clr>
            <a:srgbClr val="FBAE40"/>
          </p15:clr>
        </p15:guide>
        <p15:guide id="14" pos="453" userDrawn="1">
          <p15:clr>
            <a:srgbClr val="FBAE40"/>
          </p15:clr>
        </p15:guide>
        <p15:guide id="15" pos="2336" userDrawn="1">
          <p15:clr>
            <a:srgbClr val="FBAE40"/>
          </p15:clr>
        </p15:guide>
        <p15:guide id="16" pos="419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R_NEW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BD28-4B7A-7349-8F5A-3AE0868B3B5C}"/>
              </a:ext>
            </a:extLst>
          </p:cNvPr>
          <p:cNvSpPr>
            <a:spLocks noGrp="1"/>
          </p:cNvSpPr>
          <p:nvPr>
            <p:ph type="title" hasCustomPrompt="1"/>
          </p:nvPr>
        </p:nvSpPr>
        <p:spPr>
          <a:xfrm>
            <a:off x="728915" y="2933424"/>
            <a:ext cx="7695948" cy="650767"/>
          </a:xfrm>
          <a:prstGeom prst="rect">
            <a:avLst/>
          </a:prstGeom>
        </p:spPr>
        <p:txBody>
          <a:bodyPr lIns="0" tIns="0" rIns="0" bIns="0"/>
          <a:lstStyle>
            <a:lvl1pPr>
              <a:defRPr sz="4200" b="1" i="0">
                <a:solidFill>
                  <a:srgbClr val="0081FC"/>
                </a:solidFill>
                <a:latin typeface="Silka Black" pitchFamily="2" charset="77"/>
              </a:defRPr>
            </a:lvl1pPr>
          </a:lstStyle>
          <a:p>
            <a:r>
              <a:rPr lang="en-US" err="1"/>
              <a:t>Rynek</a:t>
            </a:r>
            <a:r>
              <a:rPr lang="en-US"/>
              <a:t> </a:t>
            </a:r>
            <a:r>
              <a:rPr lang="en-US" err="1"/>
              <a:t>energii</a:t>
            </a:r>
            <a:r>
              <a:rPr lang="en-US"/>
              <a:t> w </a:t>
            </a:r>
            <a:r>
              <a:rPr lang="en-US" err="1"/>
              <a:t>Polsce</a:t>
            </a:r>
            <a:endParaRPr lang="pl-PL"/>
          </a:p>
        </p:txBody>
      </p:sp>
      <p:sp>
        <p:nvSpPr>
          <p:cNvPr id="3" name="Date Placeholder 2">
            <a:extLst>
              <a:ext uri="{FF2B5EF4-FFF2-40B4-BE49-F238E27FC236}">
                <a16:creationId xmlns:a16="http://schemas.microsoft.com/office/drawing/2014/main" id="{F37A8652-9DF2-514D-8F42-C87C08603AEA}"/>
              </a:ext>
            </a:extLst>
          </p:cNvPr>
          <p:cNvSpPr>
            <a:spLocks noGrp="1"/>
          </p:cNvSpPr>
          <p:nvPr>
            <p:ph type="dt" sz="half" idx="10"/>
          </p:nvPr>
        </p:nvSpPr>
        <p:spPr/>
        <p:txBody>
          <a:body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Tree>
    <p:extLst>
      <p:ext uri="{BB962C8B-B14F-4D97-AF65-F5344CB8AC3E}">
        <p14:creationId xmlns:p14="http://schemas.microsoft.com/office/powerpoint/2010/main" val="2885660003"/>
      </p:ext>
    </p:extLst>
  </p:cSld>
  <p:clrMapOvr>
    <a:masterClrMapping/>
  </p:clrMapOvr>
  <p:extLst>
    <p:ext uri="{DCECCB84-F9BA-43D5-87BE-67443E8EF086}">
      <p15:sldGuideLst xmlns:p15="http://schemas.microsoft.com/office/powerpoint/2012/main">
        <p15:guide id="1" orient="horz" pos="213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3238" y="6413783"/>
            <a:ext cx="1144246" cy="101037"/>
          </a:xfrm>
          <a:prstGeom prst="rect">
            <a:avLst/>
          </a:prstGeom>
        </p:spPr>
        <p:txBody>
          <a:bodyPr vert="horz" lIns="0" tIns="0" rIns="0" bIns="0" rtlCol="0" anchor="ctr"/>
          <a:lstStyle>
            <a:lvl1pPr algn="l">
              <a:defRPr sz="750" b="0" i="0">
                <a:solidFill>
                  <a:schemeClr val="tx1"/>
                </a:solidFill>
                <a:latin typeface="Silka Light" pitchFamily="2" charset="77"/>
              </a:defRPr>
            </a:lvl1pPr>
          </a:lstStyle>
          <a:p>
            <a:fld id="{43CE33F5-F00C-6D4E-AF5F-185B7EDFBB01}" type="datetime4">
              <a:rPr lang="pl-PL" smtClean="0"/>
              <a:pPr/>
              <a:t>15 października 2025</a:t>
            </a:fld>
            <a:endParaRPr lang="pl-PL"/>
          </a:p>
        </p:txBody>
      </p:sp>
      <p:cxnSp>
        <p:nvCxnSpPr>
          <p:cNvPr id="11" name="Straight Connector 10">
            <a:extLst>
              <a:ext uri="{FF2B5EF4-FFF2-40B4-BE49-F238E27FC236}">
                <a16:creationId xmlns:a16="http://schemas.microsoft.com/office/drawing/2014/main" id="{27F2DAD4-6BF6-BC45-B3A7-ECE0E306621E}"/>
              </a:ext>
            </a:extLst>
          </p:cNvPr>
          <p:cNvCxnSpPr>
            <a:cxnSpLocks/>
          </p:cNvCxnSpPr>
          <p:nvPr userDrawn="1"/>
        </p:nvCxnSpPr>
        <p:spPr>
          <a:xfrm>
            <a:off x="1304330" y="6464300"/>
            <a:ext cx="67142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02865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92" r:id="rId3"/>
    <p:sldLayoutId id="2147483693" r:id="rId4"/>
    <p:sldLayoutId id="2147483694" r:id="rId5"/>
  </p:sldLayoutIdLst>
  <p:hf sldNum="0" hdr="0" ftr="0"/>
  <p:txStyles>
    <p:titleStyle>
      <a:lvl1pPr algn="l" defTabSz="914400" rtl="0" eaLnBrk="1" latinLnBrk="0" hangingPunct="1">
        <a:lnSpc>
          <a:spcPct val="90000"/>
        </a:lnSpc>
        <a:spcBef>
          <a:spcPct val="0"/>
        </a:spcBef>
        <a:buNone/>
        <a:defRPr sz="3000" b="1" i="0" kern="1200">
          <a:solidFill>
            <a:schemeClr val="tx1"/>
          </a:solidFill>
          <a:latin typeface="Silka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ilk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ilk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ilk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5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4000" y="6413783"/>
            <a:ext cx="1144246" cy="101037"/>
          </a:xfrm>
          <a:prstGeom prst="rect">
            <a:avLst/>
          </a:prstGeom>
        </p:spPr>
        <p:txBody>
          <a:bodyPr vert="horz" lIns="0" tIns="0" rIns="0" bIns="0" rtlCol="0" anchor="ctr"/>
          <a:lstStyle>
            <a:lvl1pPr algn="l">
              <a:defRPr sz="750" b="0" i="0">
                <a:solidFill>
                  <a:schemeClr val="tx1"/>
                </a:solidFill>
                <a:latin typeface="Silka Light" pitchFamily="2" charset="77"/>
              </a:defRPr>
            </a:lvl1p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Tree>
    <p:extLst>
      <p:ext uri="{BB962C8B-B14F-4D97-AF65-F5344CB8AC3E}">
        <p14:creationId xmlns:p14="http://schemas.microsoft.com/office/powerpoint/2010/main" val="3655535481"/>
      </p:ext>
    </p:extLst>
  </p:cSld>
  <p:clrMap bg1="lt1" tx1="dk1" bg2="lt2" tx2="dk2" accent1="accent1" accent2="accent2" accent3="accent3" accent4="accent4" accent5="accent5" accent6="accent6" hlink="hlink" folHlink="folHlink"/>
  <p:sldLayoutIdLst>
    <p:sldLayoutId id="2147483675" r:id="rId1"/>
  </p:sldLayoutIdLst>
  <p:hf sldNum="0" hdr="0" ftr="0"/>
  <p:txStyles>
    <p:titleStyle>
      <a:lvl1pPr algn="l" defTabSz="914400" rtl="0" eaLnBrk="1" latinLnBrk="0" hangingPunct="1">
        <a:lnSpc>
          <a:spcPct val="90000"/>
        </a:lnSpc>
        <a:spcBef>
          <a:spcPct val="0"/>
        </a:spcBef>
        <a:buNone/>
        <a:defRPr sz="3000" b="1" i="0" kern="1200">
          <a:solidFill>
            <a:schemeClr val="tx1"/>
          </a:solidFill>
          <a:latin typeface="Silka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ilk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ilk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ilk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556" userDrawn="1">
          <p15:clr>
            <a:srgbClr val="F26B43"/>
          </p15:clr>
        </p15:guide>
        <p15:guide id="3" orient="horz" pos="4088" userDrawn="1">
          <p15:clr>
            <a:srgbClr val="F26B43"/>
          </p15:clr>
        </p15:guide>
        <p15:guide id="5" pos="2880" userDrawn="1">
          <p15:clr>
            <a:srgbClr val="F26B43"/>
          </p15:clr>
        </p15:guide>
        <p15:guide id="6" orient="horz" pos="1412" userDrawn="1">
          <p15:clr>
            <a:srgbClr val="F26B43"/>
          </p15:clr>
        </p15:guide>
        <p15:guide id="7" orient="horz" pos="1797" userDrawn="1">
          <p15:clr>
            <a:srgbClr val="F26B43"/>
          </p15:clr>
        </p15:guide>
        <p15:guide id="8" orient="horz" pos="3475" userDrawn="1">
          <p15:clr>
            <a:srgbClr val="F26B43"/>
          </p15:clr>
        </p15:guide>
        <p15:guide id="9" pos="2381" userDrawn="1">
          <p15:clr>
            <a:srgbClr val="F26B43"/>
          </p15:clr>
        </p15:guide>
        <p15:guide id="10" orient="horz" pos="77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4000" y="6413783"/>
            <a:ext cx="1144246" cy="101037"/>
          </a:xfrm>
          <a:prstGeom prst="rect">
            <a:avLst/>
          </a:prstGeom>
        </p:spPr>
        <p:txBody>
          <a:bodyPr vert="horz" lIns="0" tIns="0" rIns="0" bIns="0" rtlCol="0" anchor="ctr"/>
          <a:lstStyle>
            <a:lvl1pPr algn="l">
              <a:defRPr sz="750" b="0" i="0">
                <a:solidFill>
                  <a:schemeClr val="tx1"/>
                </a:solidFill>
                <a:latin typeface="Silka Light" pitchFamily="2" charset="77"/>
              </a:defRPr>
            </a:lvl1p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
        <p:nvSpPr>
          <p:cNvPr id="3" name="Title 1">
            <a:extLst>
              <a:ext uri="{FF2B5EF4-FFF2-40B4-BE49-F238E27FC236}">
                <a16:creationId xmlns:a16="http://schemas.microsoft.com/office/drawing/2014/main" id="{60800992-3BA9-4E49-87FB-018CE9C8F5CA}"/>
              </a:ext>
            </a:extLst>
          </p:cNvPr>
          <p:cNvSpPr txBox="1">
            <a:spLocks/>
          </p:cNvSpPr>
          <p:nvPr userDrawn="1"/>
        </p:nvSpPr>
        <p:spPr>
          <a:xfrm>
            <a:off x="482400" y="868132"/>
            <a:ext cx="7978090" cy="41797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000" b="1" i="0" kern="1200">
                <a:solidFill>
                  <a:schemeClr val="tx1"/>
                </a:solidFill>
                <a:latin typeface="Silka SemiBold" pitchFamily="2" charset="77"/>
                <a:ea typeface="+mj-ea"/>
                <a:cs typeface="+mj-cs"/>
              </a:defRPr>
            </a:lvl1pPr>
          </a:lstStyle>
          <a:p>
            <a:r>
              <a:rPr lang="en-US" sz="3000" err="1"/>
              <a:t>Prowadzący</a:t>
            </a:r>
            <a:endParaRPr lang="en-US" sz="3000"/>
          </a:p>
        </p:txBody>
      </p:sp>
    </p:spTree>
    <p:extLst>
      <p:ext uri="{BB962C8B-B14F-4D97-AF65-F5344CB8AC3E}">
        <p14:creationId xmlns:p14="http://schemas.microsoft.com/office/powerpoint/2010/main" val="945256460"/>
      </p:ext>
    </p:extLst>
  </p:cSld>
  <p:clrMap bg1="lt1" tx1="dk1" bg2="lt2" tx2="dk2" accent1="accent1" accent2="accent2" accent3="accent3" accent4="accent4" accent5="accent5" accent6="accent6" hlink="hlink" folHlink="folHlink"/>
  <p:sldLayoutIdLst>
    <p:sldLayoutId id="2147483690" r:id="rId1"/>
    <p:sldLayoutId id="2147483684" r:id="rId2"/>
  </p:sldLayoutIdLst>
  <p:hf sldNum="0" hdr="0" ftr="0"/>
  <p:txStyles>
    <p:titleStyle>
      <a:lvl1pPr algn="l" defTabSz="914400" rtl="0" eaLnBrk="1" latinLnBrk="0" hangingPunct="1">
        <a:lnSpc>
          <a:spcPct val="90000"/>
        </a:lnSpc>
        <a:spcBef>
          <a:spcPct val="0"/>
        </a:spcBef>
        <a:buNone/>
        <a:defRPr sz="3000" b="1" i="0" kern="1200">
          <a:solidFill>
            <a:schemeClr val="tx1"/>
          </a:solidFill>
          <a:latin typeface="Silka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ilk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ilk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ilk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556" userDrawn="1">
          <p15:clr>
            <a:srgbClr val="F26B43"/>
          </p15:clr>
        </p15:guide>
        <p15:guide id="3" orient="horz" pos="4088" userDrawn="1">
          <p15:clr>
            <a:srgbClr val="F26B43"/>
          </p15:clr>
        </p15:guide>
        <p15:guide id="5" pos="5329" userDrawn="1">
          <p15:clr>
            <a:srgbClr val="F26B43"/>
          </p15:clr>
        </p15:guide>
        <p15:guide id="7" orient="horz" pos="379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4000" y="6413783"/>
            <a:ext cx="1144246" cy="101037"/>
          </a:xfrm>
          <a:prstGeom prst="rect">
            <a:avLst/>
          </a:prstGeom>
        </p:spPr>
        <p:txBody>
          <a:bodyPr vert="horz" lIns="0" tIns="0" rIns="0" bIns="0" rtlCol="0" anchor="ctr"/>
          <a:lstStyle>
            <a:lvl1pPr algn="l">
              <a:defRPr sz="750" b="0" i="0">
                <a:solidFill>
                  <a:schemeClr val="tx1"/>
                </a:solidFill>
                <a:latin typeface="Silka Light" pitchFamily="2" charset="77"/>
              </a:defRPr>
            </a:lvl1p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Tree>
    <p:extLst>
      <p:ext uri="{BB962C8B-B14F-4D97-AF65-F5344CB8AC3E}">
        <p14:creationId xmlns:p14="http://schemas.microsoft.com/office/powerpoint/2010/main" val="2368169159"/>
      </p:ext>
    </p:extLst>
  </p:cSld>
  <p:clrMap bg1="lt1" tx1="dk1" bg2="lt2" tx2="dk2" accent1="accent1" accent2="accent2" accent3="accent3" accent4="accent4" accent5="accent5" accent6="accent6" hlink="hlink" folHlink="folHlink"/>
  <p:sldLayoutIdLst>
    <p:sldLayoutId id="2147483674" r:id="rId1"/>
  </p:sldLayoutIdLst>
  <p:hf sldNum="0" hdr="0" ftr="0"/>
  <p:txStyles>
    <p:titleStyle>
      <a:lvl1pPr algn="l" defTabSz="914400" rtl="0" eaLnBrk="1" latinLnBrk="0" hangingPunct="1">
        <a:lnSpc>
          <a:spcPct val="90000"/>
        </a:lnSpc>
        <a:spcBef>
          <a:spcPct val="0"/>
        </a:spcBef>
        <a:buNone/>
        <a:defRPr sz="3000" b="1" i="0" kern="1200">
          <a:solidFill>
            <a:schemeClr val="tx1"/>
          </a:solidFill>
          <a:latin typeface="Silka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ilk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ilk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ilk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556" userDrawn="1">
          <p15:clr>
            <a:srgbClr val="F26B43"/>
          </p15:clr>
        </p15:guide>
        <p15:guide id="3" orient="horz" pos="4088" userDrawn="1">
          <p15:clr>
            <a:srgbClr val="F26B43"/>
          </p15:clr>
        </p15:guide>
        <p15:guide id="4" pos="476" userDrawn="1">
          <p15:clr>
            <a:srgbClr val="F26B43"/>
          </p15:clr>
        </p15:guide>
        <p15:guide id="5" pos="530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4000" y="6413783"/>
            <a:ext cx="1144246" cy="101037"/>
          </a:xfrm>
          <a:prstGeom prst="rect">
            <a:avLst/>
          </a:prstGeom>
        </p:spPr>
        <p:txBody>
          <a:bodyPr vert="horz" lIns="0" tIns="0" rIns="0" bIns="0" rtlCol="0" anchor="ctr"/>
          <a:lstStyle>
            <a:lvl1pPr algn="l">
              <a:defRPr sz="750" b="0" i="0">
                <a:solidFill>
                  <a:schemeClr val="tx1"/>
                </a:solidFill>
                <a:latin typeface="Silka Light" pitchFamily="2" charset="77"/>
              </a:defRPr>
            </a:lvl1p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Tree>
    <p:extLst>
      <p:ext uri="{BB962C8B-B14F-4D97-AF65-F5344CB8AC3E}">
        <p14:creationId xmlns:p14="http://schemas.microsoft.com/office/powerpoint/2010/main" val="3975632660"/>
      </p:ext>
    </p:extLst>
  </p:cSld>
  <p:clrMap bg1="lt1" tx1="dk1" bg2="lt2" tx2="dk2" accent1="accent1" accent2="accent2" accent3="accent3" accent4="accent4" accent5="accent5" accent6="accent6" hlink="hlink" folHlink="folHlink"/>
  <p:sldLayoutIdLst>
    <p:sldLayoutId id="2147483677" r:id="rId1"/>
    <p:sldLayoutId id="2147483682" r:id="rId2"/>
    <p:sldLayoutId id="2147483678" r:id="rId3"/>
    <p:sldLayoutId id="2147483672" r:id="rId4"/>
    <p:sldLayoutId id="2147483681" r:id="rId5"/>
    <p:sldLayoutId id="2147483691" r:id="rId6"/>
    <p:sldLayoutId id="2147483680" r:id="rId7"/>
    <p:sldLayoutId id="2147483676" r:id="rId8"/>
  </p:sldLayoutIdLst>
  <p:hf sldNum="0" hdr="0" ftr="0"/>
  <p:txStyles>
    <p:titleStyle>
      <a:lvl1pPr algn="l" defTabSz="914400" rtl="0" eaLnBrk="1" latinLnBrk="0" hangingPunct="1">
        <a:lnSpc>
          <a:spcPct val="90000"/>
        </a:lnSpc>
        <a:spcBef>
          <a:spcPct val="0"/>
        </a:spcBef>
        <a:buNone/>
        <a:defRPr sz="3000" b="1" i="0" kern="1200">
          <a:solidFill>
            <a:schemeClr val="tx1"/>
          </a:solidFill>
          <a:latin typeface="Silka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ilk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ilk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ilk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556" userDrawn="1">
          <p15:clr>
            <a:srgbClr val="F26B43"/>
          </p15:clr>
        </p15:guide>
        <p15:guide id="3" orient="horz" pos="4088" userDrawn="1">
          <p15:clr>
            <a:srgbClr val="F26B43"/>
          </p15:clr>
        </p15:guide>
        <p15:guide id="5" pos="5329" userDrawn="1">
          <p15:clr>
            <a:srgbClr val="F26B43"/>
          </p15:clr>
        </p15:guide>
        <p15:guide id="7" orient="horz" pos="379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52EEEB-84B2-9D45-A436-71AEF9C70D0E}"/>
              </a:ext>
            </a:extLst>
          </p:cNvPr>
          <p:cNvSpPr/>
          <p:nvPr userDrawn="1"/>
        </p:nvSpPr>
        <p:spPr>
          <a:xfrm>
            <a:off x="6490010" y="1700213"/>
            <a:ext cx="2772936" cy="4328880"/>
          </a:xfrm>
          <a:prstGeom prst="rect">
            <a:avLst/>
          </a:prstGeom>
          <a:solidFill>
            <a:srgbClr val="D2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4" name="Date Placeholder 3"/>
          <p:cNvSpPr>
            <a:spLocks noGrp="1"/>
          </p:cNvSpPr>
          <p:nvPr>
            <p:ph type="dt" sz="half" idx="2"/>
          </p:nvPr>
        </p:nvSpPr>
        <p:spPr>
          <a:xfrm>
            <a:off x="504000" y="6413783"/>
            <a:ext cx="1144246" cy="101037"/>
          </a:xfrm>
          <a:prstGeom prst="rect">
            <a:avLst/>
          </a:prstGeom>
        </p:spPr>
        <p:txBody>
          <a:bodyPr vert="horz" lIns="0" tIns="0" rIns="0" bIns="0" rtlCol="0" anchor="ctr"/>
          <a:lstStyle>
            <a:lvl1pPr algn="l">
              <a:defRPr sz="750" b="0" i="0">
                <a:solidFill>
                  <a:schemeClr val="tx1"/>
                </a:solidFill>
                <a:latin typeface="Silka Light" pitchFamily="2" charset="77"/>
              </a:defRPr>
            </a:lvl1pPr>
          </a:lstStyle>
          <a:p>
            <a:r>
              <a:rPr lang="pl-PL">
                <a:latin typeface="Silka Medium" pitchFamily="2" charset="77"/>
              </a:rPr>
              <a:t>0</a:t>
            </a:r>
            <a:fld id="{52A8760C-B3AD-8043-B14A-26F4E55C11FF}" type="slidenum">
              <a:rPr lang="pl-PL" smtClean="0">
                <a:latin typeface="Silka Medium" pitchFamily="2" charset="77"/>
              </a:rPr>
              <a:pPr/>
              <a:t>‹#›</a:t>
            </a:fld>
            <a:r>
              <a:rPr lang="pl-PL"/>
              <a:t>/X</a:t>
            </a:r>
          </a:p>
        </p:txBody>
      </p:sp>
    </p:spTree>
    <p:extLst>
      <p:ext uri="{BB962C8B-B14F-4D97-AF65-F5344CB8AC3E}">
        <p14:creationId xmlns:p14="http://schemas.microsoft.com/office/powerpoint/2010/main" val="806322092"/>
      </p:ext>
    </p:extLst>
  </p:cSld>
  <p:clrMap bg1="lt1" tx1="dk1" bg2="lt2" tx2="dk2" accent1="accent1" accent2="accent2" accent3="accent3" accent4="accent4" accent5="accent5" accent6="accent6" hlink="hlink" folHlink="folHlink"/>
  <p:sldLayoutIdLst>
    <p:sldLayoutId id="2147483668" r:id="rId1"/>
  </p:sldLayoutIdLst>
  <p:hf sldNum="0" hdr="0" ftr="0"/>
  <p:txStyles>
    <p:titleStyle>
      <a:lvl1pPr algn="l" defTabSz="914400" rtl="0" eaLnBrk="1" latinLnBrk="0" hangingPunct="1">
        <a:lnSpc>
          <a:spcPct val="90000"/>
        </a:lnSpc>
        <a:spcBef>
          <a:spcPct val="0"/>
        </a:spcBef>
        <a:buNone/>
        <a:defRPr sz="3000" b="1" i="0" kern="1200">
          <a:solidFill>
            <a:schemeClr val="tx1"/>
          </a:solidFill>
          <a:latin typeface="Silka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ilk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ilk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ilk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556" userDrawn="1">
          <p15:clr>
            <a:srgbClr val="F26B43"/>
          </p15:clr>
        </p15:guide>
        <p15:guide id="3" orient="horz" pos="4088" userDrawn="1">
          <p15:clr>
            <a:srgbClr val="F26B43"/>
          </p15:clr>
        </p15:guide>
        <p15:guide id="5" pos="5329" userDrawn="1">
          <p15:clr>
            <a:srgbClr val="F26B43"/>
          </p15:clr>
        </p15:guide>
        <p15:guide id="6" orient="horz" pos="1071" userDrawn="1">
          <p15:clr>
            <a:srgbClr val="F26B43"/>
          </p15:clr>
        </p15:guide>
        <p15:guide id="7" orient="horz" pos="3793" userDrawn="1">
          <p15:clr>
            <a:srgbClr val="F26B43"/>
          </p15:clr>
        </p15:guide>
        <p15:guide id="8" pos="408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4000" y="6413783"/>
            <a:ext cx="1144246" cy="101037"/>
          </a:xfrm>
          <a:prstGeom prst="rect">
            <a:avLst/>
          </a:prstGeom>
        </p:spPr>
        <p:txBody>
          <a:bodyPr vert="horz" lIns="0" tIns="0" rIns="0" bIns="0" rtlCol="0" anchor="ctr"/>
          <a:lstStyle>
            <a:lvl1pPr algn="l">
              <a:defRPr sz="750" b="0" i="0">
                <a:solidFill>
                  <a:schemeClr val="tx1"/>
                </a:solidFill>
                <a:latin typeface="Silka Light" pitchFamily="2" charset="77"/>
              </a:defRPr>
            </a:lvl1pPr>
          </a:lstStyle>
          <a:p>
            <a:fld id="{43CE33F5-F00C-6D4E-AF5F-185B7EDFBB01}" type="datetime4">
              <a:rPr lang="pl-PL" smtClean="0"/>
              <a:pPr/>
              <a:t>15 października 2025</a:t>
            </a:fld>
            <a:endParaRPr lang="pl-PL"/>
          </a:p>
        </p:txBody>
      </p:sp>
      <p:cxnSp>
        <p:nvCxnSpPr>
          <p:cNvPr id="11" name="Straight Connector 10">
            <a:extLst>
              <a:ext uri="{FF2B5EF4-FFF2-40B4-BE49-F238E27FC236}">
                <a16:creationId xmlns:a16="http://schemas.microsoft.com/office/drawing/2014/main" id="{27F2DAD4-6BF6-BC45-B3A7-ECE0E306621E}"/>
              </a:ext>
            </a:extLst>
          </p:cNvPr>
          <p:cNvCxnSpPr>
            <a:cxnSpLocks/>
          </p:cNvCxnSpPr>
          <p:nvPr userDrawn="1"/>
        </p:nvCxnSpPr>
        <p:spPr>
          <a:xfrm>
            <a:off x="1304330" y="6464300"/>
            <a:ext cx="67142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09517"/>
      </p:ext>
    </p:extLst>
  </p:cSld>
  <p:clrMap bg1="lt1" tx1="dk1" bg2="lt2" tx2="dk2" accent1="accent1" accent2="accent2" accent3="accent3" accent4="accent4" accent5="accent5" accent6="accent6" hlink="hlink" folHlink="folHlink"/>
  <p:sldLayoutIdLst>
    <p:sldLayoutId id="2147483665" r:id="rId1"/>
    <p:sldLayoutId id="2147483666" r:id="rId2"/>
  </p:sldLayoutIdLst>
  <p:hf sldNum="0" hdr="0" ftr="0"/>
  <p:txStyles>
    <p:titleStyle>
      <a:lvl1pPr algn="l" defTabSz="914400" rtl="0" eaLnBrk="1" latinLnBrk="0" hangingPunct="1">
        <a:lnSpc>
          <a:spcPct val="90000"/>
        </a:lnSpc>
        <a:spcBef>
          <a:spcPct val="0"/>
        </a:spcBef>
        <a:buNone/>
        <a:defRPr sz="3000" b="1" i="0" kern="1200">
          <a:solidFill>
            <a:schemeClr val="tx1"/>
          </a:solidFill>
          <a:latin typeface="Silka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ilk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ilk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ilk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556" userDrawn="1">
          <p15:clr>
            <a:srgbClr val="F26B43"/>
          </p15:clr>
        </p15:guide>
        <p15:guide id="3"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funduszeeuropejskie.gov.pl/strony/o-funduszach/spoleczny-fundusz-klimatyczny/"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mdpi.com/2071-1050/17/12/5405#B65-sustainability-17-05405"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reform.eu/nasze-projekty/pokonac-ubostwo-energetyczne-i-transportowe-nowy-raport-instytutu-reform/"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v.pl/web/fundusze-regiony/strategia-rozwoju-polski-do-2035-r--projekt-do-konsultacji-publicznych"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ireform.eu/s/uploads/SFK_PSK_Raport_IR.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climate.ec.europa.eu/document/download/2f3269ea-fb02-4481-a1d5-3453ba3172ea_en?filename=c_2025_880_part_1_en.pdf" TargetMode="External"/><Relationship Id="rId2" Type="http://schemas.openxmlformats.org/officeDocument/2006/relationships/hyperlink" Target="https://eur-lex.europa.eu/legal-content/EN/TXT/?uri=uriserv:OJ.L_.2023.130.01.0001.01.ENG" TargetMode="External"/><Relationship Id="rId1" Type="http://schemas.openxmlformats.org/officeDocument/2006/relationships/slideLayout" Target="../slideLayouts/slideLayout3.xml"/><Relationship Id="rId4" Type="http://schemas.openxmlformats.org/officeDocument/2006/relationships/hyperlink" Target="https://climate.ec.europa.eu/document/download/9fbce2e3-5052-4d61-874a-54af0c7dbf55_en?filename=c_2025_881_part_1_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D7174-4992-AA7B-73E4-4F3E13860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9BFBE-D565-2F69-1F71-C64F32D8272A}"/>
              </a:ext>
            </a:extLst>
          </p:cNvPr>
          <p:cNvSpPr>
            <a:spLocks noGrp="1"/>
          </p:cNvSpPr>
          <p:nvPr>
            <p:ph type="ctrTitle"/>
          </p:nvPr>
        </p:nvSpPr>
        <p:spPr>
          <a:xfrm>
            <a:off x="503238" y="2942544"/>
            <a:ext cx="5717949" cy="1152526"/>
          </a:xfrm>
        </p:spPr>
        <p:txBody>
          <a:bodyPr>
            <a:normAutofit fontScale="90000"/>
          </a:bodyPr>
          <a:lstStyle/>
          <a:p>
            <a:r>
              <a:rPr lang="pl-PL" sz="3200" dirty="0">
                <a:solidFill>
                  <a:srgbClr val="0081FB"/>
                </a:solidFill>
                <a:latin typeface="Gill Sans Nova" panose="020B0602020104020203" pitchFamily="34" charset="0"/>
              </a:rPr>
              <a:t>Społeczny Fundusz Klimatyczny </a:t>
            </a:r>
            <a:br>
              <a:rPr lang="pl-PL" sz="3200" dirty="0">
                <a:solidFill>
                  <a:srgbClr val="0081FB"/>
                </a:solidFill>
                <a:latin typeface="Gill Sans Nova" panose="020B0602020104020203" pitchFamily="34" charset="0"/>
              </a:rPr>
            </a:br>
            <a:r>
              <a:rPr lang="pl-PL" sz="3200" dirty="0">
                <a:solidFill>
                  <a:srgbClr val="0081FB"/>
                </a:solidFill>
                <a:latin typeface="Gill Sans Nova" panose="020B0602020104020203" pitchFamily="34" charset="0"/>
              </a:rPr>
              <a:t>i Plan społeczno-klimatyczny </a:t>
            </a:r>
            <a:br>
              <a:rPr lang="pl-PL" sz="3200" dirty="0">
                <a:solidFill>
                  <a:srgbClr val="0081FB"/>
                </a:solidFill>
                <a:latin typeface="Gill Sans Nova" panose="020B0602020104020203" pitchFamily="34" charset="0"/>
              </a:rPr>
            </a:br>
            <a:r>
              <a:rPr lang="pl-PL" sz="3200">
                <a:latin typeface="Gill Sans Nova" panose="020B0602020104020203" pitchFamily="34" charset="0"/>
              </a:rPr>
              <a:t>a</a:t>
            </a:r>
            <a:r>
              <a:rPr lang="pl-PL" sz="3200">
                <a:solidFill>
                  <a:srgbClr val="0081FB"/>
                </a:solidFill>
                <a:latin typeface="Gill Sans Nova" panose="020B0602020104020203" pitchFamily="34" charset="0"/>
              </a:rPr>
              <a:t> </a:t>
            </a:r>
            <a:r>
              <a:rPr lang="pl-PL" sz="3200">
                <a:latin typeface="Gill Sans Nova" panose="020B0602020104020203" pitchFamily="34" charset="0"/>
              </a:rPr>
              <a:t>mikroprzedsiębiorstwa</a:t>
            </a:r>
            <a:endParaRPr lang="pl-PL" dirty="0"/>
          </a:p>
        </p:txBody>
      </p:sp>
      <p:sp>
        <p:nvSpPr>
          <p:cNvPr id="5" name="Subtitle 2">
            <a:extLst>
              <a:ext uri="{FF2B5EF4-FFF2-40B4-BE49-F238E27FC236}">
                <a16:creationId xmlns:a16="http://schemas.microsoft.com/office/drawing/2014/main" id="{66D025B4-272E-8BBB-237E-4765FB8F51BD}"/>
              </a:ext>
            </a:extLst>
          </p:cNvPr>
          <p:cNvSpPr txBox="1">
            <a:spLocks/>
          </p:cNvSpPr>
          <p:nvPr/>
        </p:nvSpPr>
        <p:spPr>
          <a:xfrm>
            <a:off x="503238" y="4935716"/>
            <a:ext cx="6858000" cy="1152526"/>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Silka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ilka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ilka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ilka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pl-PL" sz="1800" b="1" dirty="0">
                <a:solidFill>
                  <a:srgbClr val="0081FC"/>
                </a:solidFill>
                <a:latin typeface="Gill Sans Nova" panose="020B0602020104020203" pitchFamily="34" charset="0"/>
                <a:cs typeface="Segoe UI" panose="020B0502040204020203" pitchFamily="34" charset="0"/>
              </a:rPr>
              <a:t>Michał Wojtyło</a:t>
            </a:r>
          </a:p>
          <a:p>
            <a:pPr>
              <a:spcBef>
                <a:spcPts val="0"/>
              </a:spcBef>
            </a:pPr>
            <a:r>
              <a:rPr lang="pl-PL" sz="1800" dirty="0">
                <a:latin typeface="Gill Sans Nova" panose="020B0602020104020203" pitchFamily="34" charset="0"/>
                <a:cs typeface="Segoe UI" panose="020B0502040204020203" pitchFamily="34" charset="0"/>
              </a:rPr>
              <a:t>Starszy analityk ds. polityk publicznych | Instytut Reform </a:t>
            </a:r>
          </a:p>
          <a:p>
            <a:pPr>
              <a:spcBef>
                <a:spcPts val="0"/>
              </a:spcBef>
            </a:pPr>
            <a:endParaRPr lang="pl-PL" sz="1800" dirty="0">
              <a:latin typeface="Gill Sans Nova" panose="020B0602020104020203" pitchFamily="34" charset="0"/>
              <a:cs typeface="Segoe UI" panose="020B0502040204020203" pitchFamily="34" charset="0"/>
            </a:endParaRPr>
          </a:p>
          <a:p>
            <a:pPr>
              <a:spcBef>
                <a:spcPts val="0"/>
              </a:spcBef>
            </a:pPr>
            <a:endParaRPr lang="pl-PL" sz="1800" dirty="0">
              <a:latin typeface="Gill Sans Nova" panose="020B0602020104020203" pitchFamily="34" charset="0"/>
              <a:cs typeface="Segoe UI" panose="020B0502040204020203" pitchFamily="34" charset="0"/>
            </a:endParaRPr>
          </a:p>
          <a:p>
            <a:pPr>
              <a:spcBef>
                <a:spcPts val="0"/>
              </a:spcBef>
            </a:pPr>
            <a:r>
              <a:rPr lang="pl-PL" sz="1800" dirty="0">
                <a:latin typeface="Gill Sans Nova" panose="020B0602020104020203" pitchFamily="34" charset="0"/>
                <a:cs typeface="Segoe UI" panose="020B0502040204020203" pitchFamily="34" charset="0"/>
              </a:rPr>
              <a:t>michal.wojtylo@ireform.eu</a:t>
            </a:r>
            <a:br>
              <a:rPr lang="pl-PL" sz="1800" dirty="0">
                <a:latin typeface="Gill Sans Nova" panose="020B0602020104020203" pitchFamily="34" charset="0"/>
                <a:cs typeface="Segoe UI" panose="020B0502040204020203" pitchFamily="34" charset="0"/>
              </a:rPr>
            </a:br>
            <a:r>
              <a:rPr lang="pl-PL" sz="1800" dirty="0">
                <a:latin typeface="Gill Sans Nova" panose="020B0602020104020203" pitchFamily="34" charset="0"/>
                <a:cs typeface="Segoe UI" panose="020B0502040204020203" pitchFamily="34" charset="0"/>
              </a:rPr>
              <a:t>16 października 2025 r.</a:t>
            </a:r>
          </a:p>
        </p:txBody>
      </p:sp>
    </p:spTree>
    <p:extLst>
      <p:ext uri="{BB962C8B-B14F-4D97-AF65-F5344CB8AC3E}">
        <p14:creationId xmlns:p14="http://schemas.microsoft.com/office/powerpoint/2010/main" val="259748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2FFDD-27FD-D921-8533-BBC2279EF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1572D-A50B-6096-13D5-F8A038A490B9}"/>
              </a:ext>
            </a:extLst>
          </p:cNvPr>
          <p:cNvSpPr>
            <a:spLocks noGrp="1"/>
          </p:cNvSpPr>
          <p:nvPr>
            <p:ph type="ctrTitle"/>
          </p:nvPr>
        </p:nvSpPr>
        <p:spPr>
          <a:xfrm>
            <a:off x="486460" y="2976639"/>
            <a:ext cx="5754949" cy="1743621"/>
          </a:xfrm>
        </p:spPr>
        <p:txBody>
          <a:bodyPr>
            <a:normAutofit/>
          </a:bodyPr>
          <a:lstStyle/>
          <a:p>
            <a:br>
              <a:rPr lang="pl-PL" sz="3200" dirty="0">
                <a:latin typeface="Gill Sans Nova" panose="020B0602020104020203" pitchFamily="34" charset="0"/>
              </a:rPr>
            </a:br>
            <a:r>
              <a:rPr lang="pl-PL" sz="2700" dirty="0">
                <a:latin typeface="Gill Sans Nova" panose="020B0602020104020203" pitchFamily="34" charset="0"/>
              </a:rPr>
              <a:t>Polski projekt </a:t>
            </a:r>
            <a:r>
              <a:rPr lang="pl-PL" sz="2700" dirty="0">
                <a:solidFill>
                  <a:srgbClr val="0081FC"/>
                </a:solidFill>
                <a:latin typeface="Gill Sans Nova" panose="020B0602020104020203" pitchFamily="34" charset="0"/>
              </a:rPr>
              <a:t>Planu Społeczno-Klimatycznego </a:t>
            </a:r>
            <a:r>
              <a:rPr lang="pl-PL" sz="2700" dirty="0">
                <a:latin typeface="Gill Sans Nova" panose="020B0602020104020203" pitchFamily="34" charset="0"/>
              </a:rPr>
              <a:t>(z czerwca 2025 r.)</a:t>
            </a:r>
            <a:endParaRPr lang="pl-PL" sz="2700" dirty="0"/>
          </a:p>
        </p:txBody>
      </p:sp>
      <p:sp>
        <p:nvSpPr>
          <p:cNvPr id="3" name="Date Placeholder 1">
            <a:extLst>
              <a:ext uri="{FF2B5EF4-FFF2-40B4-BE49-F238E27FC236}">
                <a16:creationId xmlns:a16="http://schemas.microsoft.com/office/drawing/2014/main" id="{0EF941BB-58AE-83A7-40A5-7A4FB2C5F2F1}"/>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10</a:t>
            </a:fld>
            <a:endParaRPr lang="pl-P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6095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B79075A-E901-FB83-2981-485C70101EAF}"/>
              </a:ext>
            </a:extLst>
          </p:cNvPr>
          <p:cNvSpPr>
            <a:spLocks noGrp="1"/>
          </p:cNvSpPr>
          <p:nvPr>
            <p:ph type="dt" sz="half" idx="10"/>
          </p:nvPr>
        </p:nvSpPr>
        <p:spPr/>
        <p:txBody>
          <a:bodyPr/>
          <a:lstStyle/>
          <a:p>
            <a:r>
              <a:rPr lang="pl-PL" dirty="0">
                <a:latin typeface="Silka Medium" pitchFamily="2" charset="77"/>
              </a:rPr>
              <a:t>0</a:t>
            </a:r>
            <a:fld id="{52A8760C-B3AD-8043-B14A-26F4E55C11FF}" type="slidenum">
              <a:rPr lang="pl-PL" smtClean="0">
                <a:latin typeface="Silka Medium" pitchFamily="2" charset="77"/>
              </a:rPr>
              <a:pPr/>
              <a:t>11</a:t>
            </a:fld>
            <a:endParaRPr lang="pl-PL" dirty="0"/>
          </a:p>
        </p:txBody>
      </p:sp>
      <p:sp>
        <p:nvSpPr>
          <p:cNvPr id="3" name="Tytuł 2">
            <a:extLst>
              <a:ext uri="{FF2B5EF4-FFF2-40B4-BE49-F238E27FC236}">
                <a16:creationId xmlns:a16="http://schemas.microsoft.com/office/drawing/2014/main" id="{88CF1566-A36C-901B-4B5E-750A3C6E8BF5}"/>
              </a:ext>
            </a:extLst>
          </p:cNvPr>
          <p:cNvSpPr>
            <a:spLocks noGrp="1"/>
          </p:cNvSpPr>
          <p:nvPr>
            <p:ph type="ctrTitle"/>
          </p:nvPr>
        </p:nvSpPr>
        <p:spPr>
          <a:xfrm>
            <a:off x="504000" y="582906"/>
            <a:ext cx="7511365" cy="417977"/>
          </a:xfrm>
        </p:spPr>
        <p:txBody>
          <a:bodyPr/>
          <a:lstStyle/>
          <a:p>
            <a:r>
              <a:rPr lang="pl-PL" dirty="0"/>
              <a:t>Projekt </a:t>
            </a:r>
            <a:r>
              <a:rPr lang="pl-PL" dirty="0">
                <a:solidFill>
                  <a:schemeClr val="accent1"/>
                </a:solidFill>
              </a:rPr>
              <a:t>Planu Społeczno-Klimatycznego</a:t>
            </a:r>
          </a:p>
        </p:txBody>
      </p:sp>
      <p:sp>
        <p:nvSpPr>
          <p:cNvPr id="6" name="Symbol zastępczy tekstu 5">
            <a:extLst>
              <a:ext uri="{FF2B5EF4-FFF2-40B4-BE49-F238E27FC236}">
                <a16:creationId xmlns:a16="http://schemas.microsoft.com/office/drawing/2014/main" id="{5EDF833F-7EC4-A45A-C6B2-82580E6E1C73}"/>
              </a:ext>
            </a:extLst>
          </p:cNvPr>
          <p:cNvSpPr>
            <a:spLocks noGrp="1"/>
          </p:cNvSpPr>
          <p:nvPr>
            <p:ph type="body" sz="quarter" idx="15"/>
          </p:nvPr>
        </p:nvSpPr>
        <p:spPr>
          <a:xfrm>
            <a:off x="285226" y="1736521"/>
            <a:ext cx="4287534" cy="3892492"/>
          </a:xfrm>
        </p:spPr>
        <p:txBody>
          <a:bodyPr/>
          <a:lstStyle/>
          <a:p>
            <a:r>
              <a:rPr lang="pl-PL" sz="1600" b="1" dirty="0">
                <a:solidFill>
                  <a:srgbClr val="0081FC"/>
                </a:solidFill>
                <a:latin typeface="Segoe UI" panose="020B0502040204020203" pitchFamily="34" charset="0"/>
                <a:cs typeface="Segoe UI" panose="020B0502040204020203" pitchFamily="34" charset="0"/>
              </a:rPr>
              <a:t>Projekt opublikowany </a:t>
            </a:r>
            <a:r>
              <a:rPr lang="pl-PL" sz="1600" dirty="0">
                <a:latin typeface="Segoe UI" panose="020B0502040204020203" pitchFamily="34" charset="0"/>
                <a:cs typeface="Segoe UI" panose="020B0502040204020203" pitchFamily="34" charset="0"/>
              </a:rPr>
              <a:t>w 6 czerwca przez </a:t>
            </a:r>
            <a:r>
              <a:rPr lang="pl-PL" sz="1600" dirty="0" err="1">
                <a:latin typeface="Segoe UI" panose="020B0502040204020203" pitchFamily="34" charset="0"/>
                <a:cs typeface="Segoe UI" panose="020B0502040204020203" pitchFamily="34" charset="0"/>
              </a:rPr>
              <a:t>MFiPR</a:t>
            </a:r>
            <a:endParaRPr lang="pl-PL" sz="1600" dirty="0">
              <a:latin typeface="Segoe UI" panose="020B0502040204020203" pitchFamily="34" charset="0"/>
              <a:cs typeface="Segoe UI" panose="020B0502040204020203" pitchFamily="34" charset="0"/>
            </a:endParaRPr>
          </a:p>
          <a:p>
            <a:endParaRPr lang="pl-PL" sz="1600" dirty="0">
              <a:latin typeface="Segoe UI" panose="020B0502040204020203" pitchFamily="34" charset="0"/>
              <a:cs typeface="Segoe UI" panose="020B0502040204020203" pitchFamily="34" charset="0"/>
            </a:endParaRPr>
          </a:p>
          <a:p>
            <a:r>
              <a:rPr lang="pl-PL" sz="1600" dirty="0">
                <a:latin typeface="Segoe UI" panose="020B0502040204020203" pitchFamily="34" charset="0"/>
                <a:cs typeface="Segoe UI" panose="020B0502040204020203" pitchFamily="34" charset="0"/>
              </a:rPr>
              <a:t>Wraz z publikacją odbyła się </a:t>
            </a:r>
            <a:r>
              <a:rPr lang="pl-PL" sz="1600" b="1" dirty="0">
                <a:solidFill>
                  <a:srgbClr val="0081FC"/>
                </a:solidFill>
                <a:latin typeface="Segoe UI" panose="020B0502040204020203" pitchFamily="34" charset="0"/>
                <a:cs typeface="Segoe UI" panose="020B0502040204020203" pitchFamily="34" charset="0"/>
              </a:rPr>
              <a:t>konferencja</a:t>
            </a:r>
            <a:r>
              <a:rPr lang="pl-PL" sz="1600" dirty="0">
                <a:latin typeface="Segoe UI" panose="020B0502040204020203" pitchFamily="34" charset="0"/>
                <a:cs typeface="Segoe UI" panose="020B0502040204020203" pitchFamily="34" charset="0"/>
              </a:rPr>
              <a:t>, której zapis jest dostępny</a:t>
            </a:r>
          </a:p>
          <a:p>
            <a:endParaRPr lang="pl-PL" sz="1600" dirty="0">
              <a:latin typeface="Segoe UI" panose="020B0502040204020203" pitchFamily="34" charset="0"/>
              <a:cs typeface="Segoe UI" panose="020B0502040204020203" pitchFamily="34" charset="0"/>
            </a:endParaRPr>
          </a:p>
          <a:p>
            <a:r>
              <a:rPr lang="pl-PL" sz="1600" dirty="0">
                <a:latin typeface="Segoe UI" panose="020B0502040204020203" pitchFamily="34" charset="0"/>
                <a:cs typeface="Segoe UI" panose="020B0502040204020203" pitchFamily="34" charset="0"/>
              </a:rPr>
              <a:t>Konsultacje publiczne trwały do 30 czerwca. Opublikowano </a:t>
            </a:r>
            <a:r>
              <a:rPr lang="pl-PL" sz="1600" b="1" dirty="0">
                <a:solidFill>
                  <a:srgbClr val="0081FC"/>
                </a:solidFill>
                <a:latin typeface="Segoe UI" panose="020B0502040204020203" pitchFamily="34" charset="0"/>
                <a:cs typeface="Segoe UI" panose="020B0502040204020203" pitchFamily="34" charset="0"/>
              </a:rPr>
              <a:t>raport z konsultacji i zestawienie zgłoszonych uwag.</a:t>
            </a:r>
          </a:p>
          <a:p>
            <a:endParaRPr lang="pl-PL" sz="1600" dirty="0">
              <a:latin typeface="Segoe UI" panose="020B0502040204020203" pitchFamily="34" charset="0"/>
              <a:cs typeface="Segoe UI" panose="020B0502040204020203" pitchFamily="34" charset="0"/>
            </a:endParaRPr>
          </a:p>
          <a:p>
            <a:r>
              <a:rPr lang="pl-PL" sz="1600" dirty="0">
                <a:latin typeface="Segoe UI" panose="020B0502040204020203" pitchFamily="34" charset="0"/>
                <a:cs typeface="Segoe UI" panose="020B0502040204020203" pitchFamily="34" charset="0"/>
              </a:rPr>
              <a:t>Powyższe informacje i materiały dostępne na portalu Funduszy Europejskich </a:t>
            </a:r>
            <a:r>
              <a:rPr lang="pl-PL" sz="1600" b="1" dirty="0">
                <a:solidFill>
                  <a:srgbClr val="0081FC"/>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tutaj</a:t>
            </a:r>
            <a:endParaRPr lang="pl-PL" sz="1600" b="1" dirty="0">
              <a:solidFill>
                <a:srgbClr val="0081FC"/>
              </a:solidFill>
              <a:latin typeface="Segoe UI" panose="020B0502040204020203" pitchFamily="34" charset="0"/>
              <a:cs typeface="Segoe UI" panose="020B0502040204020203" pitchFamily="34" charset="0"/>
            </a:endParaRPr>
          </a:p>
          <a:p>
            <a:endParaRPr lang="pl-PL" sz="1600" b="1" dirty="0">
              <a:solidFill>
                <a:srgbClr val="0081FC"/>
              </a:solidFill>
              <a:latin typeface="Segoe UI" panose="020B0502040204020203" pitchFamily="34" charset="0"/>
              <a:cs typeface="Segoe UI" panose="020B0502040204020203" pitchFamily="34" charset="0"/>
            </a:endParaRPr>
          </a:p>
          <a:p>
            <a:r>
              <a:rPr lang="pl-PL" sz="1600" dirty="0">
                <a:latin typeface="Segoe UI" panose="020B0502040204020203" pitchFamily="34" charset="0"/>
                <a:cs typeface="Segoe UI" panose="020B0502040204020203" pitchFamily="34" charset="0"/>
              </a:rPr>
              <a:t>Aktualnie oczekiwanie na publikację PSK po konsultacjach publicznych</a:t>
            </a:r>
          </a:p>
        </p:txBody>
      </p:sp>
      <p:pic>
        <p:nvPicPr>
          <p:cNvPr id="8" name="Obraz 7">
            <a:hlinkClick r:id="rId2"/>
            <a:extLst>
              <a:ext uri="{FF2B5EF4-FFF2-40B4-BE49-F238E27FC236}">
                <a16:creationId xmlns:a16="http://schemas.microsoft.com/office/drawing/2014/main" id="{A43FCF68-1C1B-C6CE-D186-612C07063AE6}"/>
              </a:ext>
            </a:extLst>
          </p:cNvPr>
          <p:cNvPicPr>
            <a:picLocks noChangeAspect="1"/>
          </p:cNvPicPr>
          <p:nvPr/>
        </p:nvPicPr>
        <p:blipFill>
          <a:blip r:embed="rId3"/>
          <a:stretch>
            <a:fillRect/>
          </a:stretch>
        </p:blipFill>
        <p:spPr>
          <a:xfrm>
            <a:off x="4828178" y="1000883"/>
            <a:ext cx="3704550" cy="4975330"/>
          </a:xfrm>
          <a:prstGeom prst="rect">
            <a:avLst/>
          </a:prstGeom>
        </p:spPr>
      </p:pic>
    </p:spTree>
    <p:extLst>
      <p:ext uri="{BB962C8B-B14F-4D97-AF65-F5344CB8AC3E}">
        <p14:creationId xmlns:p14="http://schemas.microsoft.com/office/powerpoint/2010/main" val="146331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3742-8620-78EF-3338-46D58EFAEC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18A737-0224-6DA0-86D2-7710D83917B7}"/>
              </a:ext>
            </a:extLst>
          </p:cNvPr>
          <p:cNvSpPr>
            <a:spLocks noGrp="1"/>
          </p:cNvSpPr>
          <p:nvPr>
            <p:ph type="ctrTitle"/>
          </p:nvPr>
        </p:nvSpPr>
        <p:spPr>
          <a:xfrm>
            <a:off x="514158" y="432417"/>
            <a:ext cx="8059877" cy="417977"/>
          </a:xfrm>
        </p:spPr>
        <p:txBody>
          <a:bodyPr>
            <a:normAutofit fontScale="90000"/>
          </a:bodyPr>
          <a:lstStyle/>
          <a:p>
            <a:r>
              <a:rPr lang="pl-PL" sz="3200" dirty="0">
                <a:solidFill>
                  <a:srgbClr val="0081FC"/>
                </a:solidFill>
                <a:latin typeface="Segoe UI" panose="020B0502040204020203" pitchFamily="34" charset="0"/>
                <a:cs typeface="Segoe UI" panose="020B0502040204020203" pitchFamily="34" charset="0"/>
              </a:rPr>
              <a:t>Podział środków w </a:t>
            </a:r>
            <a:r>
              <a:rPr lang="pl-PL" sz="3200" dirty="0">
                <a:latin typeface="Segoe UI" panose="020B0502040204020203" pitchFamily="34" charset="0"/>
                <a:cs typeface="Segoe UI" panose="020B0502040204020203" pitchFamily="34" charset="0"/>
              </a:rPr>
              <a:t>projekcie Planu</a:t>
            </a:r>
          </a:p>
        </p:txBody>
      </p:sp>
      <p:sp>
        <p:nvSpPr>
          <p:cNvPr id="4" name="Date Placeholder 1">
            <a:extLst>
              <a:ext uri="{FF2B5EF4-FFF2-40B4-BE49-F238E27FC236}">
                <a16:creationId xmlns:a16="http://schemas.microsoft.com/office/drawing/2014/main" id="{B1E4A86C-5FD9-3AFB-70F1-DD410214A02C}"/>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12</a:t>
            </a:fld>
            <a:endParaRPr lang="pl-PL">
              <a:latin typeface="Segoe UI" panose="020B0502040204020203" pitchFamily="34" charset="0"/>
              <a:cs typeface="Segoe UI" panose="020B0502040204020203" pitchFamily="34" charset="0"/>
            </a:endParaRPr>
          </a:p>
        </p:txBody>
      </p:sp>
      <p:graphicFrame>
        <p:nvGraphicFramePr>
          <p:cNvPr id="2" name="Tabela 1">
            <a:extLst>
              <a:ext uri="{FF2B5EF4-FFF2-40B4-BE49-F238E27FC236}">
                <a16:creationId xmlns:a16="http://schemas.microsoft.com/office/drawing/2014/main" id="{21310658-9617-2EEA-5FC8-7223D3DC7B3B}"/>
              </a:ext>
            </a:extLst>
          </p:cNvPr>
          <p:cNvGraphicFramePr>
            <a:graphicFrameLocks noGrp="1"/>
          </p:cNvGraphicFramePr>
          <p:nvPr>
            <p:extLst>
              <p:ext uri="{D42A27DB-BD31-4B8C-83A1-F6EECF244321}">
                <p14:modId xmlns:p14="http://schemas.microsoft.com/office/powerpoint/2010/main" val="3677703329"/>
              </p:ext>
            </p:extLst>
          </p:nvPr>
        </p:nvGraphicFramePr>
        <p:xfrm>
          <a:off x="2073537" y="1339335"/>
          <a:ext cx="4941117" cy="4179329"/>
        </p:xfrm>
        <a:graphic>
          <a:graphicData uri="http://schemas.openxmlformats.org/drawingml/2006/table">
            <a:tbl>
              <a:tblPr firstRow="1" bandRow="1">
                <a:tableStyleId>{5C22544A-7EE6-4342-B048-85BDC9FD1C3A}</a:tableStyleId>
              </a:tblPr>
              <a:tblGrid>
                <a:gridCol w="1647039">
                  <a:extLst>
                    <a:ext uri="{9D8B030D-6E8A-4147-A177-3AD203B41FA5}">
                      <a16:colId xmlns:a16="http://schemas.microsoft.com/office/drawing/2014/main" val="189038460"/>
                    </a:ext>
                  </a:extLst>
                </a:gridCol>
                <a:gridCol w="1916826">
                  <a:extLst>
                    <a:ext uri="{9D8B030D-6E8A-4147-A177-3AD203B41FA5}">
                      <a16:colId xmlns:a16="http://schemas.microsoft.com/office/drawing/2014/main" val="1700776237"/>
                    </a:ext>
                  </a:extLst>
                </a:gridCol>
                <a:gridCol w="1377252">
                  <a:extLst>
                    <a:ext uri="{9D8B030D-6E8A-4147-A177-3AD203B41FA5}">
                      <a16:colId xmlns:a16="http://schemas.microsoft.com/office/drawing/2014/main" val="2677901260"/>
                    </a:ext>
                  </a:extLst>
                </a:gridCol>
              </a:tblGrid>
              <a:tr h="379621">
                <a:tc>
                  <a:txBody>
                    <a:bodyPr/>
                    <a:lstStyle/>
                    <a:p>
                      <a:r>
                        <a:rPr lang="pl-PL" dirty="0"/>
                        <a:t>Obszar</a:t>
                      </a:r>
                    </a:p>
                  </a:txBody>
                  <a:tcPr/>
                </a:tc>
                <a:tc>
                  <a:txBody>
                    <a:bodyPr/>
                    <a:lstStyle/>
                    <a:p>
                      <a:r>
                        <a:rPr lang="pl-PL" dirty="0"/>
                        <a:t>Łączne koszty (razem z wkładem krajowym)</a:t>
                      </a:r>
                    </a:p>
                  </a:txBody>
                  <a:tcPr/>
                </a:tc>
                <a:tc>
                  <a:txBody>
                    <a:bodyPr/>
                    <a:lstStyle/>
                    <a:p>
                      <a:r>
                        <a:rPr lang="pl-PL" dirty="0"/>
                        <a:t>% kosztów</a:t>
                      </a:r>
                    </a:p>
                  </a:txBody>
                  <a:tcPr/>
                </a:tc>
                <a:extLst>
                  <a:ext uri="{0D108BD9-81ED-4DB2-BD59-A6C34878D82A}">
                    <a16:rowId xmlns:a16="http://schemas.microsoft.com/office/drawing/2014/main" val="902012296"/>
                  </a:ext>
                </a:extLst>
              </a:tr>
              <a:tr h="379621">
                <a:tc>
                  <a:txBody>
                    <a:bodyPr/>
                    <a:lstStyle/>
                    <a:p>
                      <a:r>
                        <a:rPr lang="pl-PL" b="1" dirty="0"/>
                        <a:t>Budynki</a:t>
                      </a:r>
                    </a:p>
                  </a:txBody>
                  <a:tcPr/>
                </a:tc>
                <a:tc>
                  <a:txBody>
                    <a:bodyPr/>
                    <a:lstStyle/>
                    <a:p>
                      <a:r>
                        <a:rPr lang="pl-PL" dirty="0"/>
                        <a:t>5,95 mld EUR</a:t>
                      </a:r>
                    </a:p>
                  </a:txBody>
                  <a:tcPr/>
                </a:tc>
                <a:tc>
                  <a:txBody>
                    <a:bodyPr/>
                    <a:lstStyle/>
                    <a:p>
                      <a:r>
                        <a:rPr lang="pl-PL" dirty="0"/>
                        <a:t>39%</a:t>
                      </a:r>
                    </a:p>
                  </a:txBody>
                  <a:tcPr/>
                </a:tc>
                <a:extLst>
                  <a:ext uri="{0D108BD9-81ED-4DB2-BD59-A6C34878D82A}">
                    <a16:rowId xmlns:a16="http://schemas.microsoft.com/office/drawing/2014/main" val="36394759"/>
                  </a:ext>
                </a:extLst>
              </a:tr>
              <a:tr h="379621">
                <a:tc>
                  <a:txBody>
                    <a:bodyPr/>
                    <a:lstStyle/>
                    <a:p>
                      <a:r>
                        <a:rPr lang="pl-PL" b="1" dirty="0"/>
                        <a:t>Transport</a:t>
                      </a:r>
                    </a:p>
                  </a:txBody>
                  <a:tcPr/>
                </a:tc>
                <a:tc>
                  <a:txBody>
                    <a:bodyPr/>
                    <a:lstStyle/>
                    <a:p>
                      <a:r>
                        <a:rPr lang="pl-PL" dirty="0"/>
                        <a:t>3,20 mld EUR</a:t>
                      </a:r>
                    </a:p>
                  </a:txBody>
                  <a:tcPr/>
                </a:tc>
                <a:tc>
                  <a:txBody>
                    <a:bodyPr/>
                    <a:lstStyle/>
                    <a:p>
                      <a:r>
                        <a:rPr lang="pl-PL" dirty="0"/>
                        <a:t>21%</a:t>
                      </a:r>
                    </a:p>
                  </a:txBody>
                  <a:tcPr/>
                </a:tc>
                <a:extLst>
                  <a:ext uri="{0D108BD9-81ED-4DB2-BD59-A6C34878D82A}">
                    <a16:rowId xmlns:a16="http://schemas.microsoft.com/office/drawing/2014/main" val="1077570804"/>
                  </a:ext>
                </a:extLst>
              </a:tr>
              <a:tr h="936051">
                <a:tc>
                  <a:txBody>
                    <a:bodyPr/>
                    <a:lstStyle/>
                    <a:p>
                      <a:r>
                        <a:rPr lang="pl-PL" b="1" dirty="0"/>
                        <a:t>Bezpośrednie wsparcie dochodów</a:t>
                      </a:r>
                    </a:p>
                  </a:txBody>
                  <a:tcPr/>
                </a:tc>
                <a:tc>
                  <a:txBody>
                    <a:bodyPr/>
                    <a:lstStyle/>
                    <a:p>
                      <a:r>
                        <a:rPr lang="pl-PL" dirty="0"/>
                        <a:t>5,72 mld EUR</a:t>
                      </a:r>
                    </a:p>
                  </a:txBody>
                  <a:tcPr/>
                </a:tc>
                <a:tc>
                  <a:txBody>
                    <a:bodyPr/>
                    <a:lstStyle/>
                    <a:p>
                      <a:r>
                        <a:rPr lang="pl-PL" dirty="0"/>
                        <a:t>37,5% (max)</a:t>
                      </a:r>
                    </a:p>
                  </a:txBody>
                  <a:tcPr/>
                </a:tc>
                <a:extLst>
                  <a:ext uri="{0D108BD9-81ED-4DB2-BD59-A6C34878D82A}">
                    <a16:rowId xmlns:a16="http://schemas.microsoft.com/office/drawing/2014/main" val="1152911931"/>
                  </a:ext>
                </a:extLst>
              </a:tr>
              <a:tr h="655236">
                <a:tc>
                  <a:txBody>
                    <a:bodyPr/>
                    <a:lstStyle/>
                    <a:p>
                      <a:r>
                        <a:rPr lang="pl-PL" b="1" dirty="0"/>
                        <a:t>Pomoc techniczna</a:t>
                      </a:r>
                    </a:p>
                  </a:txBody>
                  <a:tcPr/>
                </a:tc>
                <a:tc>
                  <a:txBody>
                    <a:bodyPr/>
                    <a:lstStyle/>
                    <a:p>
                      <a:r>
                        <a:rPr lang="pl-PL" dirty="0"/>
                        <a:t>0,38 mld EUR</a:t>
                      </a:r>
                    </a:p>
                  </a:txBody>
                  <a:tcPr/>
                </a:tc>
                <a:tc>
                  <a:txBody>
                    <a:bodyPr/>
                    <a:lstStyle/>
                    <a:p>
                      <a:r>
                        <a:rPr lang="pl-PL" dirty="0"/>
                        <a:t>2,5% (max)</a:t>
                      </a:r>
                    </a:p>
                  </a:txBody>
                  <a:tcPr/>
                </a:tc>
                <a:extLst>
                  <a:ext uri="{0D108BD9-81ED-4DB2-BD59-A6C34878D82A}">
                    <a16:rowId xmlns:a16="http://schemas.microsoft.com/office/drawing/2014/main" val="1565881510"/>
                  </a:ext>
                </a:extLst>
              </a:tr>
              <a:tr h="655236">
                <a:tc>
                  <a:txBody>
                    <a:bodyPr/>
                    <a:lstStyle/>
                    <a:p>
                      <a:r>
                        <a:rPr lang="pl-PL" dirty="0"/>
                        <a:t>Razem</a:t>
                      </a:r>
                    </a:p>
                  </a:txBody>
                  <a:tcPr/>
                </a:tc>
                <a:tc>
                  <a:txBody>
                    <a:bodyPr/>
                    <a:lstStyle/>
                    <a:p>
                      <a:r>
                        <a:rPr lang="pl-PL" dirty="0"/>
                        <a:t>15,25 mld EUR (11,4 mld EUR z SFK)</a:t>
                      </a:r>
                    </a:p>
                  </a:txBody>
                  <a:tcPr/>
                </a:tc>
                <a:tc>
                  <a:txBody>
                    <a:bodyPr/>
                    <a:lstStyle/>
                    <a:p>
                      <a:r>
                        <a:rPr lang="pl-PL" dirty="0"/>
                        <a:t>100%</a:t>
                      </a:r>
                    </a:p>
                  </a:txBody>
                  <a:tcPr/>
                </a:tc>
                <a:extLst>
                  <a:ext uri="{0D108BD9-81ED-4DB2-BD59-A6C34878D82A}">
                    <a16:rowId xmlns:a16="http://schemas.microsoft.com/office/drawing/2014/main" val="2925001724"/>
                  </a:ext>
                </a:extLst>
              </a:tr>
            </a:tbl>
          </a:graphicData>
        </a:graphic>
      </p:graphicFrame>
      <p:sp>
        <p:nvSpPr>
          <p:cNvPr id="5" name="Prostokąt 4">
            <a:extLst>
              <a:ext uri="{FF2B5EF4-FFF2-40B4-BE49-F238E27FC236}">
                <a16:creationId xmlns:a16="http://schemas.microsoft.com/office/drawing/2014/main" id="{5A7C9293-905C-72B5-6112-674F940086E0}"/>
              </a:ext>
            </a:extLst>
          </p:cNvPr>
          <p:cNvSpPr/>
          <p:nvPr/>
        </p:nvSpPr>
        <p:spPr>
          <a:xfrm>
            <a:off x="1894114" y="2212521"/>
            <a:ext cx="5323115" cy="4179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5409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4E6BD-5867-1BD9-BD80-B5A60CCC39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C58BBA-CA7D-FB7B-4646-44349A6D0F79}"/>
              </a:ext>
            </a:extLst>
          </p:cNvPr>
          <p:cNvSpPr>
            <a:spLocks noGrp="1"/>
          </p:cNvSpPr>
          <p:nvPr>
            <p:ph type="ctrTitle"/>
          </p:nvPr>
        </p:nvSpPr>
        <p:spPr>
          <a:xfrm>
            <a:off x="514158" y="432417"/>
            <a:ext cx="8059877" cy="417977"/>
          </a:xfrm>
        </p:spPr>
        <p:txBody>
          <a:bodyPr>
            <a:normAutofit fontScale="90000"/>
          </a:bodyPr>
          <a:lstStyle/>
          <a:p>
            <a:r>
              <a:rPr lang="pl-PL" sz="3200" dirty="0">
                <a:solidFill>
                  <a:srgbClr val="0081FC"/>
                </a:solidFill>
                <a:latin typeface="Segoe UI" panose="020B0502040204020203" pitchFamily="34" charset="0"/>
                <a:cs typeface="Segoe UI" panose="020B0502040204020203" pitchFamily="34" charset="0"/>
              </a:rPr>
              <a:t>Komponent regionalny (15%) </a:t>
            </a:r>
            <a:r>
              <a:rPr lang="pl-PL" sz="3200" dirty="0">
                <a:latin typeface="Segoe UI" panose="020B0502040204020203" pitchFamily="34" charset="0"/>
                <a:cs typeface="Segoe UI" panose="020B0502040204020203" pitchFamily="34" charset="0"/>
              </a:rPr>
              <a:t>w Planie</a:t>
            </a:r>
          </a:p>
        </p:txBody>
      </p:sp>
      <p:sp>
        <p:nvSpPr>
          <p:cNvPr id="4" name="Date Placeholder 1">
            <a:extLst>
              <a:ext uri="{FF2B5EF4-FFF2-40B4-BE49-F238E27FC236}">
                <a16:creationId xmlns:a16="http://schemas.microsoft.com/office/drawing/2014/main" id="{A7B393CC-2BE1-DBC6-9310-DB50B0DF7279}"/>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13</a:t>
            </a:fld>
            <a:endParaRPr lang="pl-PL">
              <a:latin typeface="Segoe UI" panose="020B0502040204020203" pitchFamily="34" charset="0"/>
              <a:cs typeface="Segoe UI" panose="020B0502040204020203" pitchFamily="34" charset="0"/>
            </a:endParaRPr>
          </a:p>
        </p:txBody>
      </p:sp>
      <p:sp>
        <p:nvSpPr>
          <p:cNvPr id="7" name="pole tekstowe 6">
            <a:extLst>
              <a:ext uri="{FF2B5EF4-FFF2-40B4-BE49-F238E27FC236}">
                <a16:creationId xmlns:a16="http://schemas.microsoft.com/office/drawing/2014/main" id="{5B9685A1-FD2F-AC40-5906-A2724AB1B87B}"/>
              </a:ext>
            </a:extLst>
          </p:cNvPr>
          <p:cNvSpPr txBox="1"/>
          <p:nvPr/>
        </p:nvSpPr>
        <p:spPr>
          <a:xfrm>
            <a:off x="542061" y="1767478"/>
            <a:ext cx="8059877" cy="2031325"/>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pl-PL" dirty="0">
                <a:latin typeface="Segoe UI"/>
                <a:cs typeface="Segoe UI"/>
              </a:rPr>
              <a:t>15% puli</a:t>
            </a:r>
          </a:p>
          <a:p>
            <a:pPr marL="342900" indent="-342900">
              <a:buFont typeface="Arial" panose="020B0604020202020204" pitchFamily="34" charset="0"/>
              <a:buChar char="•"/>
            </a:pPr>
            <a:r>
              <a:rPr lang="pl-PL" dirty="0">
                <a:latin typeface="Segoe UI"/>
                <a:cs typeface="Segoe UI"/>
              </a:rPr>
              <a:t>Wykorzystanie doświadczeń z regionalnych polityk spójności.</a:t>
            </a:r>
          </a:p>
          <a:p>
            <a:pPr marL="342900" indent="-342900">
              <a:buFont typeface="Arial" panose="020B0604020202020204" pitchFamily="34" charset="0"/>
              <a:buChar char="•"/>
            </a:pPr>
            <a:r>
              <a:rPr lang="pl-PL" b="1" dirty="0">
                <a:latin typeface="Segoe UI"/>
                <a:cs typeface="Segoe UI"/>
              </a:rPr>
              <a:t>Zarządy Województw jako Instytucje Pośredniczące zadania:</a:t>
            </a:r>
          </a:p>
          <a:p>
            <a:pPr marL="800100" lvl="1" indent="-342900">
              <a:buFont typeface="Arial" panose="020B0604020202020204" pitchFamily="34" charset="0"/>
              <a:buChar char="•"/>
            </a:pPr>
            <a:r>
              <a:rPr lang="pl-PL" dirty="0">
                <a:latin typeface="Segoe UI"/>
                <a:cs typeface="Segoe UI"/>
              </a:rPr>
              <a:t>ogłoszenie naboru;</a:t>
            </a:r>
          </a:p>
          <a:p>
            <a:pPr marL="800100" lvl="1" indent="-342900">
              <a:buFont typeface="Arial" panose="020B0604020202020204" pitchFamily="34" charset="0"/>
              <a:buChar char="•"/>
            </a:pPr>
            <a:r>
              <a:rPr lang="pl-PL" dirty="0">
                <a:latin typeface="Segoe UI"/>
                <a:cs typeface="Segoe UI"/>
              </a:rPr>
              <a:t>ocena zgłoszonych wniosków;</a:t>
            </a:r>
          </a:p>
          <a:p>
            <a:pPr marL="800100" lvl="1" indent="-342900">
              <a:buFont typeface="Arial" panose="020B0604020202020204" pitchFamily="34" charset="0"/>
              <a:buChar char="•"/>
            </a:pPr>
            <a:r>
              <a:rPr lang="pl-PL" dirty="0">
                <a:latin typeface="Segoe UI"/>
                <a:cs typeface="Segoe UI"/>
              </a:rPr>
              <a:t>podpisywanie i rozliczenie umowy;</a:t>
            </a:r>
          </a:p>
          <a:p>
            <a:pPr marL="800100" lvl="1" indent="-342900">
              <a:buFont typeface="Arial" panose="020B0604020202020204" pitchFamily="34" charset="0"/>
              <a:buChar char="•"/>
            </a:pPr>
            <a:r>
              <a:rPr lang="pl-PL" dirty="0">
                <a:latin typeface="Segoe UI"/>
                <a:cs typeface="Segoe UI"/>
              </a:rPr>
              <a:t>kontrolowanie projektów. </a:t>
            </a:r>
          </a:p>
        </p:txBody>
      </p:sp>
    </p:spTree>
    <p:extLst>
      <p:ext uri="{BB962C8B-B14F-4D97-AF65-F5344CB8AC3E}">
        <p14:creationId xmlns:p14="http://schemas.microsoft.com/office/powerpoint/2010/main" val="4009339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E2387-2D1A-63E6-3231-30EC57A16B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707965-B9E5-7A0D-AE97-D03F827FF2AD}"/>
              </a:ext>
            </a:extLst>
          </p:cNvPr>
          <p:cNvSpPr>
            <a:spLocks noGrp="1"/>
          </p:cNvSpPr>
          <p:nvPr>
            <p:ph type="ctrTitle"/>
          </p:nvPr>
        </p:nvSpPr>
        <p:spPr>
          <a:xfrm>
            <a:off x="504000" y="822960"/>
            <a:ext cx="8232648" cy="417977"/>
          </a:xfrm>
        </p:spPr>
        <p:txBody>
          <a:bodyPr>
            <a:normAutofit fontScale="90000"/>
          </a:bodyPr>
          <a:lstStyle/>
          <a:p>
            <a:r>
              <a:rPr lang="pl-PL" sz="3100" dirty="0">
                <a:latin typeface="Segoe UI" panose="020B0502040204020203" pitchFamily="34" charset="0"/>
                <a:cs typeface="Segoe UI" panose="020B0502040204020203" pitchFamily="34" charset="0"/>
              </a:rPr>
              <a:t>Jakie działania znajdują się w projekcie </a:t>
            </a:r>
            <a:r>
              <a:rPr lang="pl-PL" sz="3100" dirty="0">
                <a:solidFill>
                  <a:srgbClr val="0081FC"/>
                </a:solidFill>
                <a:latin typeface="Segoe UI" panose="020B0502040204020203" pitchFamily="34" charset="0"/>
                <a:cs typeface="Segoe UI" panose="020B0502040204020203" pitchFamily="34" charset="0"/>
              </a:rPr>
              <a:t>Planu</a:t>
            </a:r>
            <a:r>
              <a:rPr lang="pl-PL" sz="3100" dirty="0">
                <a:latin typeface="Segoe UI" panose="020B0502040204020203" pitchFamily="34" charset="0"/>
                <a:cs typeface="Segoe UI" panose="020B0502040204020203" pitchFamily="34" charset="0"/>
              </a:rPr>
              <a:t>?</a:t>
            </a:r>
            <a:br>
              <a:rPr lang="pl-PL" sz="3200" dirty="0">
                <a:latin typeface="Segoe UI" panose="020B0502040204020203" pitchFamily="34" charset="0"/>
                <a:cs typeface="Segoe UI" panose="020B0502040204020203" pitchFamily="34" charset="0"/>
              </a:rPr>
            </a:br>
            <a:br>
              <a:rPr lang="pl-PL" sz="3200" dirty="0">
                <a:latin typeface="Segoe UI" panose="020B0502040204020203" pitchFamily="34" charset="0"/>
                <a:cs typeface="Segoe UI" panose="020B0502040204020203" pitchFamily="34" charset="0"/>
              </a:rPr>
            </a:br>
            <a:endParaRPr lang="pl-PL" dirty="0">
              <a:highlight>
                <a:srgbClr val="FFFF00"/>
              </a:highlight>
              <a:latin typeface="Segoe UI" panose="020B0502040204020203" pitchFamily="34" charset="0"/>
              <a:cs typeface="Segoe UI" panose="020B0502040204020203" pitchFamily="34" charset="0"/>
            </a:endParaRPr>
          </a:p>
        </p:txBody>
      </p:sp>
      <p:sp>
        <p:nvSpPr>
          <p:cNvPr id="4" name="Date Placeholder 1">
            <a:extLst>
              <a:ext uri="{FF2B5EF4-FFF2-40B4-BE49-F238E27FC236}">
                <a16:creationId xmlns:a16="http://schemas.microsoft.com/office/drawing/2014/main" id="{04717886-DA37-0B05-EBA8-40E24041A3CE}"/>
              </a:ext>
            </a:extLst>
          </p:cNvPr>
          <p:cNvSpPr>
            <a:spLocks noGrp="1"/>
          </p:cNvSpPr>
          <p:nvPr>
            <p:ph type="dt" sz="half" idx="10"/>
          </p:nvPr>
        </p:nvSpPr>
        <p:spPr>
          <a:xfrm>
            <a:off x="504000" y="6413783"/>
            <a:ext cx="1144246" cy="101037"/>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l-PL" sz="75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0</a:t>
            </a:r>
            <a:fld id="{52A8760C-B3AD-8043-B14A-26F4E55C11FF}" type="slidenum">
              <a:rPr kumimoji="0" lang="pl-PL" sz="750" b="0" i="0" u="none" strike="noStrike" kern="1200" cap="none" spc="0" normalizeH="0" baseline="0" noProof="0" smtClean="0">
                <a:ln>
                  <a:noFill/>
                </a:ln>
                <a:solidFill>
                  <a:srgbClr val="000000"/>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14</a:t>
            </a:fld>
            <a:endParaRPr kumimoji="0" lang="pl-PL" sz="75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graphicFrame>
        <p:nvGraphicFramePr>
          <p:cNvPr id="2" name="Diagram 1">
            <a:extLst>
              <a:ext uri="{FF2B5EF4-FFF2-40B4-BE49-F238E27FC236}">
                <a16:creationId xmlns:a16="http://schemas.microsoft.com/office/drawing/2014/main" id="{41B72882-FF86-24E6-E7AF-C4BB8A7CB8C5}"/>
              </a:ext>
            </a:extLst>
          </p:cNvPr>
          <p:cNvGraphicFramePr/>
          <p:nvPr>
            <p:extLst>
              <p:ext uri="{D42A27DB-BD31-4B8C-83A1-F6EECF244321}">
                <p14:modId xmlns:p14="http://schemas.microsoft.com/office/powerpoint/2010/main" val="3142413707"/>
              </p:ext>
            </p:extLst>
          </p:nvPr>
        </p:nvGraphicFramePr>
        <p:xfrm>
          <a:off x="423768" y="1389888"/>
          <a:ext cx="8393112" cy="4645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stokąt 4">
            <a:extLst>
              <a:ext uri="{FF2B5EF4-FFF2-40B4-BE49-F238E27FC236}">
                <a16:creationId xmlns:a16="http://schemas.microsoft.com/office/drawing/2014/main" id="{4B5F33A9-AB7F-4203-5E20-751AD65C399F}"/>
              </a:ext>
            </a:extLst>
          </p:cNvPr>
          <p:cNvSpPr/>
          <p:nvPr/>
        </p:nvSpPr>
        <p:spPr>
          <a:xfrm>
            <a:off x="3780064" y="2637065"/>
            <a:ext cx="1698172" cy="107768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35868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5AEE6-C99A-E218-691F-567B33AFC2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F4D7D5-5925-7981-CD0F-4FF09DCF25C1}"/>
              </a:ext>
            </a:extLst>
          </p:cNvPr>
          <p:cNvSpPr>
            <a:spLocks noGrp="1"/>
          </p:cNvSpPr>
          <p:nvPr>
            <p:ph type="ctrTitle"/>
          </p:nvPr>
        </p:nvSpPr>
        <p:spPr>
          <a:xfrm>
            <a:off x="514158" y="432417"/>
            <a:ext cx="8059877" cy="417977"/>
          </a:xfrm>
        </p:spPr>
        <p:txBody>
          <a:bodyPr>
            <a:normAutofit fontScale="90000"/>
          </a:bodyPr>
          <a:lstStyle/>
          <a:p>
            <a:r>
              <a:rPr lang="pl-PL" sz="3200" dirty="0">
                <a:solidFill>
                  <a:srgbClr val="0081FC"/>
                </a:solidFill>
                <a:latin typeface="Segoe UI" panose="020B0502040204020203" pitchFamily="34" charset="0"/>
                <a:cs typeface="Segoe UI" panose="020B0502040204020203" pitchFamily="34" charset="0"/>
              </a:rPr>
              <a:t>Diagnoza </a:t>
            </a:r>
            <a:r>
              <a:rPr lang="pl-PL" sz="3200" dirty="0">
                <a:latin typeface="Segoe UI" panose="020B0502040204020203" pitchFamily="34" charset="0"/>
                <a:cs typeface="Segoe UI" panose="020B0502040204020203" pitchFamily="34" charset="0"/>
              </a:rPr>
              <a:t>w PSK </a:t>
            </a:r>
          </a:p>
        </p:txBody>
      </p:sp>
      <p:sp>
        <p:nvSpPr>
          <p:cNvPr id="4" name="Date Placeholder 1">
            <a:extLst>
              <a:ext uri="{FF2B5EF4-FFF2-40B4-BE49-F238E27FC236}">
                <a16:creationId xmlns:a16="http://schemas.microsoft.com/office/drawing/2014/main" id="{615B2077-274F-4428-5E77-184040CB3B49}"/>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15</a:t>
            </a:fld>
            <a:endParaRPr lang="pl-PL">
              <a:latin typeface="Segoe UI" panose="020B0502040204020203" pitchFamily="34" charset="0"/>
              <a:cs typeface="Segoe UI" panose="020B0502040204020203" pitchFamily="34" charset="0"/>
            </a:endParaRPr>
          </a:p>
        </p:txBody>
      </p:sp>
      <p:sp>
        <p:nvSpPr>
          <p:cNvPr id="7" name="pole tekstowe 6">
            <a:extLst>
              <a:ext uri="{FF2B5EF4-FFF2-40B4-BE49-F238E27FC236}">
                <a16:creationId xmlns:a16="http://schemas.microsoft.com/office/drawing/2014/main" id="{FF374F2E-FB64-6CCF-FBEA-0AA1414C65FD}"/>
              </a:ext>
            </a:extLst>
          </p:cNvPr>
          <p:cNvSpPr txBox="1"/>
          <p:nvPr/>
        </p:nvSpPr>
        <p:spPr>
          <a:xfrm>
            <a:off x="542061" y="1286610"/>
            <a:ext cx="8059877" cy="4431983"/>
          </a:xfrm>
          <a:prstGeom prst="rect">
            <a:avLst/>
          </a:prstGeom>
          <a:noFill/>
        </p:spPr>
        <p:txBody>
          <a:bodyPr wrap="square" lIns="91440" tIns="45720" rIns="91440" bIns="45720" anchor="t">
            <a:spAutoFit/>
          </a:bodyPr>
          <a:lstStyle/>
          <a:p>
            <a:r>
              <a:rPr lang="pl-PL" dirty="0">
                <a:latin typeface="Segoe UI" panose="020B0502040204020203" pitchFamily="34" charset="0"/>
                <a:cs typeface="Segoe UI" panose="020B0502040204020203" pitchFamily="34" charset="0"/>
              </a:rPr>
              <a:t>Diagnoza w PSK na podstawie badania Krajowej Agencji Poszanowania Energii dotyczącej </a:t>
            </a:r>
            <a:r>
              <a:rPr lang="pl-PL" dirty="0" err="1">
                <a:latin typeface="Segoe UI" panose="020B0502040204020203" pitchFamily="34" charset="0"/>
                <a:cs typeface="Segoe UI" panose="020B0502040204020203" pitchFamily="34" charset="0"/>
              </a:rPr>
              <a:t>mikroprzedsiębiorców</a:t>
            </a:r>
            <a:r>
              <a:rPr lang="pl-PL" dirty="0">
                <a:latin typeface="Segoe UI" panose="020B0502040204020203" pitchFamily="34" charset="0"/>
                <a:cs typeface="Segoe UI" panose="020B0502040204020203" pitchFamily="34" charset="0"/>
              </a:rPr>
              <a:t> na próbie 200 mikroprzedsiębiorstw (CATI): </a:t>
            </a:r>
          </a:p>
          <a:p>
            <a:pPr marL="800100" lvl="1" indent="-342900">
              <a:buFont typeface="Arial" panose="020B0604020202020204" pitchFamily="34" charset="0"/>
              <a:buChar char="•"/>
            </a:pPr>
            <a:r>
              <a:rPr lang="pl-PL" dirty="0">
                <a:latin typeface="Segoe UI" panose="020B0502040204020203" pitchFamily="34" charset="0"/>
                <a:cs typeface="Segoe UI" panose="020B0502040204020203" pitchFamily="34" charset="0"/>
              </a:rPr>
              <a:t>spośród tych firm własnymi budynkami dysponuje nieco ponad połowa, z czego większość ogrzewana jest paliwami stałymi:</a:t>
            </a:r>
          </a:p>
          <a:p>
            <a:pPr marL="1257300" lvl="2" indent="-342900">
              <a:buFont typeface="Arial" panose="020B0604020202020204" pitchFamily="34" charset="0"/>
              <a:buChar char="•"/>
            </a:pPr>
            <a:r>
              <a:rPr lang="pl-PL" dirty="0">
                <a:latin typeface="Segoe UI" panose="020B0502040204020203" pitchFamily="34" charset="0"/>
                <a:cs typeface="Segoe UI" panose="020B0502040204020203" pitchFamily="34" charset="0"/>
              </a:rPr>
              <a:t>25% z gazu ziemnego,</a:t>
            </a:r>
            <a:endParaRPr lang="pl-PL" b="1" dirty="0">
              <a:solidFill>
                <a:srgbClr val="0081FC"/>
              </a:solidFill>
              <a:latin typeface="Segoe UI" panose="020B0502040204020203" pitchFamily="34" charset="0"/>
              <a:cs typeface="Segoe UI" panose="020B0502040204020203" pitchFamily="34" charset="0"/>
            </a:endParaRPr>
          </a:p>
          <a:p>
            <a:pPr marL="1257300" lvl="2" indent="-342900">
              <a:buFont typeface="Arial" panose="020B0604020202020204" pitchFamily="34" charset="0"/>
              <a:buChar char="•"/>
            </a:pPr>
            <a:r>
              <a:rPr lang="pl-PL" b="1" dirty="0">
                <a:solidFill>
                  <a:srgbClr val="0081FC"/>
                </a:solidFill>
                <a:latin typeface="Segoe UI" panose="020B0502040204020203" pitchFamily="34" charset="0"/>
                <a:cs typeface="Segoe UI" panose="020B0502040204020203" pitchFamily="34" charset="0"/>
              </a:rPr>
              <a:t>20% korzysta z węgla</a:t>
            </a:r>
            <a:r>
              <a:rPr lang="pl-PL" dirty="0">
                <a:latin typeface="Segoe UI" panose="020B0502040204020203" pitchFamily="34" charset="0"/>
                <a:cs typeface="Segoe UI" panose="020B0502040204020203" pitchFamily="34" charset="0"/>
              </a:rPr>
              <a:t>,</a:t>
            </a:r>
          </a:p>
          <a:p>
            <a:pPr marL="1257300" lvl="2" indent="-342900">
              <a:buFont typeface="Arial" panose="020B0604020202020204" pitchFamily="34" charset="0"/>
              <a:buChar char="•"/>
            </a:pPr>
            <a:r>
              <a:rPr lang="pl-PL" dirty="0">
                <a:latin typeface="Segoe UI" panose="020B0502040204020203" pitchFamily="34" charset="0"/>
                <a:cs typeface="Segoe UI" panose="020B0502040204020203" pitchFamily="34" charset="0"/>
              </a:rPr>
              <a:t>3,5% z oleju opałowego,</a:t>
            </a:r>
          </a:p>
          <a:p>
            <a:pPr marL="800100" lvl="1" indent="-342900">
              <a:buFont typeface="Arial" panose="020B0604020202020204" pitchFamily="34" charset="0"/>
              <a:buChar char="•"/>
            </a:pPr>
            <a:r>
              <a:rPr lang="pl-PL" dirty="0">
                <a:latin typeface="Segoe UI" panose="020B0502040204020203" pitchFamily="34" charset="0"/>
                <a:cs typeface="Segoe UI" panose="020B0502040204020203" pitchFamily="34" charset="0"/>
              </a:rPr>
              <a:t>Koszty paliw na potrzeby grzewcze </a:t>
            </a:r>
            <a:r>
              <a:rPr lang="pl-PL" b="1" dirty="0">
                <a:solidFill>
                  <a:srgbClr val="0081FC"/>
                </a:solidFill>
                <a:latin typeface="Segoe UI" panose="020B0502040204020203" pitchFamily="34" charset="0"/>
                <a:cs typeface="Segoe UI" panose="020B0502040204020203" pitchFamily="34" charset="0"/>
              </a:rPr>
              <a:t>średnio 8,6% ogólnych kosztów działalności firm</a:t>
            </a:r>
            <a:r>
              <a:rPr lang="pl-PL" b="1" dirty="0">
                <a:latin typeface="Segoe UI" panose="020B0502040204020203" pitchFamily="34" charset="0"/>
                <a:cs typeface="Segoe UI" panose="020B0502040204020203" pitchFamily="34" charset="0"/>
              </a:rPr>
              <a:t> </a:t>
            </a:r>
            <a:r>
              <a:rPr lang="pl-PL" dirty="0">
                <a:latin typeface="Segoe UI" panose="020B0502040204020203" pitchFamily="34" charset="0"/>
                <a:cs typeface="Segoe UI" panose="020B0502040204020203" pitchFamily="34" charset="0"/>
              </a:rPr>
              <a:t>dysponujących własnymi budynkami. </a:t>
            </a:r>
          </a:p>
          <a:p>
            <a:pPr marL="800100" lvl="1" indent="-342900">
              <a:buFont typeface="Arial" panose="020B0604020202020204" pitchFamily="34" charset="0"/>
              <a:buChar char="•"/>
            </a:pPr>
            <a:r>
              <a:rPr lang="pl-PL" dirty="0">
                <a:latin typeface="Segoe UI" panose="020B0502040204020203" pitchFamily="34" charset="0"/>
                <a:cs typeface="Segoe UI" panose="020B0502040204020203" pitchFamily="34" charset="0"/>
              </a:rPr>
              <a:t>wśród badanych firm dysponujących budynkami koszty grzewcze:</a:t>
            </a:r>
          </a:p>
          <a:p>
            <a:pPr marL="1257300" lvl="2" indent="-342900">
              <a:buFont typeface="Arial" panose="020B0604020202020204" pitchFamily="34" charset="0"/>
              <a:buChar char="•"/>
            </a:pPr>
            <a:r>
              <a:rPr lang="pl-PL" dirty="0">
                <a:latin typeface="Segoe UI" panose="020B0502040204020203" pitchFamily="34" charset="0"/>
                <a:cs typeface="Segoe UI" panose="020B0502040204020203" pitchFamily="34" charset="0"/>
              </a:rPr>
              <a:t>nie przekraczają 10% kosztów ogólnych dla 66% przedsiębiorstw, </a:t>
            </a:r>
          </a:p>
          <a:p>
            <a:pPr marL="1257300" lvl="2" indent="-342900">
              <a:buFont typeface="Arial" panose="020B0604020202020204" pitchFamily="34" charset="0"/>
              <a:buChar char="•"/>
            </a:pPr>
            <a:r>
              <a:rPr lang="pl-PL" dirty="0">
                <a:latin typeface="Segoe UI" panose="020B0502040204020203" pitchFamily="34" charset="0"/>
                <a:cs typeface="Segoe UI" panose="020B0502040204020203" pitchFamily="34" charset="0"/>
              </a:rPr>
              <a:t>zawierają się w przedziale 10-20% dla 25% przedsiębiorstw,</a:t>
            </a:r>
          </a:p>
          <a:p>
            <a:pPr marL="1257300" lvl="2" indent="-342900">
              <a:buFont typeface="Arial" panose="020B0604020202020204" pitchFamily="34" charset="0"/>
              <a:buChar char="•"/>
            </a:pPr>
            <a:r>
              <a:rPr lang="pl-PL" dirty="0">
                <a:latin typeface="Segoe UI" panose="020B0502040204020203" pitchFamily="34" charset="0"/>
                <a:cs typeface="Segoe UI" panose="020B0502040204020203" pitchFamily="34" charset="0"/>
              </a:rPr>
              <a:t>przekraczają 20% kosztów ogólnych dla 6% przedsiębiorstw.</a:t>
            </a:r>
          </a:p>
          <a:p>
            <a:pPr marL="800100" lvl="1" indent="-342900">
              <a:buFont typeface="Arial" panose="020B0604020202020204" pitchFamily="34" charset="0"/>
              <a:buChar char="•"/>
            </a:pPr>
            <a:r>
              <a:rPr lang="pl-PL" dirty="0">
                <a:latin typeface="Segoe UI" panose="020B0502040204020203" pitchFamily="34" charset="0"/>
                <a:cs typeface="Segoe UI" panose="020B0502040204020203" pitchFamily="34" charset="0"/>
              </a:rPr>
              <a:t>szacunek: istotny wpływ kosztów energii na prowadzenie działalności </a:t>
            </a:r>
            <a:r>
              <a:rPr lang="pl-PL" b="1" dirty="0">
                <a:solidFill>
                  <a:srgbClr val="0081FC"/>
                </a:solidFill>
                <a:latin typeface="Segoe UI" panose="020B0502040204020203" pitchFamily="34" charset="0"/>
                <a:cs typeface="Segoe UI" panose="020B0502040204020203" pitchFamily="34" charset="0"/>
              </a:rPr>
              <a:t>dotyka już ponad 235 tys. mikroprzedsiębiorstw</a:t>
            </a:r>
            <a:endParaRPr lang="pl-PL" sz="1400" dirty="0">
              <a:latin typeface="Segoe UI"/>
              <a:cs typeface="Segoe UI"/>
            </a:endParaRPr>
          </a:p>
          <a:p>
            <a:pPr marL="342900" indent="-342900">
              <a:buFont typeface="Arial" panose="020B0604020202020204" pitchFamily="34" charset="0"/>
              <a:buChar char="•"/>
            </a:pPr>
            <a:endParaRPr lang="pl-PL" sz="1400" dirty="0">
              <a:latin typeface="Segoe UI"/>
              <a:cs typeface="Segoe UI"/>
            </a:endParaRPr>
          </a:p>
        </p:txBody>
      </p:sp>
    </p:spTree>
    <p:extLst>
      <p:ext uri="{BB962C8B-B14F-4D97-AF65-F5344CB8AC3E}">
        <p14:creationId xmlns:p14="http://schemas.microsoft.com/office/powerpoint/2010/main" val="295535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9A555-06BA-DFD8-3FAF-1DCD681CC5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938773-4E7F-D7E5-42DF-5A4F9AD0C232}"/>
              </a:ext>
            </a:extLst>
          </p:cNvPr>
          <p:cNvSpPr>
            <a:spLocks noGrp="1"/>
          </p:cNvSpPr>
          <p:nvPr>
            <p:ph type="ctrTitle"/>
          </p:nvPr>
        </p:nvSpPr>
        <p:spPr>
          <a:xfrm>
            <a:off x="514158" y="432417"/>
            <a:ext cx="8059877" cy="417977"/>
          </a:xfrm>
        </p:spPr>
        <p:txBody>
          <a:bodyPr>
            <a:normAutofit fontScale="90000"/>
          </a:bodyPr>
          <a:lstStyle/>
          <a:p>
            <a:r>
              <a:rPr lang="pl-PL" sz="3200" dirty="0">
                <a:latin typeface="Segoe UI" panose="020B0502040204020203" pitchFamily="34" charset="0"/>
                <a:cs typeface="Segoe UI" panose="020B0502040204020203" pitchFamily="34" charset="0"/>
              </a:rPr>
              <a:t>Mikroprzedsiębiorstwa w trudnej sytuacji - </a:t>
            </a:r>
            <a:r>
              <a:rPr lang="pl-PL" sz="3200" dirty="0">
                <a:solidFill>
                  <a:srgbClr val="0081FC"/>
                </a:solidFill>
                <a:latin typeface="Segoe UI" panose="020B0502040204020203" pitchFamily="34" charset="0"/>
                <a:cs typeface="Segoe UI" panose="020B0502040204020203" pitchFamily="34" charset="0"/>
              </a:rPr>
              <a:t>polski PSK</a:t>
            </a:r>
            <a:endParaRPr lang="pl-PL" sz="3200" dirty="0">
              <a:latin typeface="Segoe UI" panose="020B0502040204020203" pitchFamily="34" charset="0"/>
              <a:cs typeface="Segoe UI" panose="020B0502040204020203" pitchFamily="34" charset="0"/>
            </a:endParaRPr>
          </a:p>
        </p:txBody>
      </p:sp>
      <p:sp>
        <p:nvSpPr>
          <p:cNvPr id="4" name="Date Placeholder 1">
            <a:extLst>
              <a:ext uri="{FF2B5EF4-FFF2-40B4-BE49-F238E27FC236}">
                <a16:creationId xmlns:a16="http://schemas.microsoft.com/office/drawing/2014/main" id="{CD664301-AA3A-6D2D-86FE-493947759C94}"/>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16</a:t>
            </a:fld>
            <a:endParaRPr lang="pl-PL">
              <a:latin typeface="Segoe UI" panose="020B0502040204020203" pitchFamily="34" charset="0"/>
              <a:cs typeface="Segoe UI" panose="020B0502040204020203" pitchFamily="34" charset="0"/>
            </a:endParaRPr>
          </a:p>
        </p:txBody>
      </p:sp>
      <p:sp>
        <p:nvSpPr>
          <p:cNvPr id="7" name="pole tekstowe 6">
            <a:extLst>
              <a:ext uri="{FF2B5EF4-FFF2-40B4-BE49-F238E27FC236}">
                <a16:creationId xmlns:a16="http://schemas.microsoft.com/office/drawing/2014/main" id="{5F93B429-0D53-89AF-8A78-E3D8E8B695C8}"/>
              </a:ext>
            </a:extLst>
          </p:cNvPr>
          <p:cNvSpPr txBox="1"/>
          <p:nvPr/>
        </p:nvSpPr>
        <p:spPr>
          <a:xfrm>
            <a:off x="542061" y="2195317"/>
            <a:ext cx="8059877" cy="2585323"/>
          </a:xfrm>
          <a:prstGeom prst="rect">
            <a:avLst/>
          </a:prstGeom>
          <a:noFill/>
        </p:spPr>
        <p:txBody>
          <a:bodyPr wrap="square" lIns="91440" tIns="45720" rIns="91440" bIns="45720" anchor="t">
            <a:spAutoFit/>
          </a:bodyPr>
          <a:lstStyle/>
          <a:p>
            <a:r>
              <a:rPr lang="pl-PL" i="1" dirty="0"/>
              <a:t>„mikroprzedsiębiorstwa znajdujące się w trudnej sytuacji należy uznać takie, których koszty uzyskania przychodów w znacznej części stanowią wydatki na paliwa kopalne, a tym samym w znacznym stopniu odczują wpływ wejścia ETS2, co spowoduje, że będą miały </a:t>
            </a:r>
            <a:r>
              <a:rPr lang="pl-PL" b="1" i="1" dirty="0">
                <a:solidFill>
                  <a:srgbClr val="0081FC"/>
                </a:solidFill>
              </a:rPr>
              <a:t>zakłóconą pozycję rynkową i konkurencyjną</a:t>
            </a:r>
            <a:r>
              <a:rPr lang="pl-PL" i="1" dirty="0"/>
              <a:t>”.</a:t>
            </a:r>
          </a:p>
          <a:p>
            <a:endParaRPr lang="pl-PL" i="1" dirty="0"/>
          </a:p>
          <a:p>
            <a:r>
              <a:rPr lang="pl-PL" i="1" dirty="0"/>
              <a:t>„Proponuje się uznanie za mikroprzedsiębiorstwo w trudnej sytuacji taki podmiot, którego </a:t>
            </a:r>
            <a:r>
              <a:rPr lang="pl-PL" b="1" i="1" dirty="0">
                <a:solidFill>
                  <a:srgbClr val="0081FC"/>
                </a:solidFill>
              </a:rPr>
              <a:t>koszty zakupu paliw grzewczych przekraczają 5% przychodów firmy”.</a:t>
            </a:r>
          </a:p>
          <a:p>
            <a:pPr marL="342900" indent="-342900">
              <a:buFont typeface="Arial" panose="020B0604020202020204" pitchFamily="34" charset="0"/>
              <a:buChar char="•"/>
            </a:pPr>
            <a:endParaRPr lang="pl-PL" dirty="0">
              <a:latin typeface="Segoe UI"/>
              <a:cs typeface="Segoe UI"/>
            </a:endParaRPr>
          </a:p>
          <a:p>
            <a:pPr marL="342900" indent="-342900">
              <a:buFont typeface="Arial" panose="020B0604020202020204" pitchFamily="34" charset="0"/>
              <a:buChar char="•"/>
            </a:pPr>
            <a:endParaRPr lang="pl-PL" dirty="0">
              <a:latin typeface="Segoe UI"/>
              <a:cs typeface="Segoe UI"/>
            </a:endParaRPr>
          </a:p>
        </p:txBody>
      </p:sp>
    </p:spTree>
    <p:extLst>
      <p:ext uri="{BB962C8B-B14F-4D97-AF65-F5344CB8AC3E}">
        <p14:creationId xmlns:p14="http://schemas.microsoft.com/office/powerpoint/2010/main" val="190545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45FAF-A75E-7448-6449-11620E7527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90A184-CECD-D55E-F0C8-165D15BD58B6}"/>
              </a:ext>
            </a:extLst>
          </p:cNvPr>
          <p:cNvSpPr>
            <a:spLocks noGrp="1"/>
          </p:cNvSpPr>
          <p:nvPr>
            <p:ph type="ctrTitle"/>
          </p:nvPr>
        </p:nvSpPr>
        <p:spPr>
          <a:xfrm>
            <a:off x="514158" y="432417"/>
            <a:ext cx="8059877" cy="417977"/>
          </a:xfrm>
        </p:spPr>
        <p:txBody>
          <a:bodyPr>
            <a:normAutofit fontScale="90000"/>
          </a:bodyPr>
          <a:lstStyle/>
          <a:p>
            <a:r>
              <a:rPr lang="pl-PL" sz="3200" dirty="0">
                <a:latin typeface="Segoe UI" panose="020B0502040204020203" pitchFamily="34" charset="0"/>
                <a:cs typeface="Segoe UI" panose="020B0502040204020203" pitchFamily="34" charset="0"/>
              </a:rPr>
              <a:t>Program Wsparcia Mikroprzedsiębiorstw – </a:t>
            </a:r>
            <a:r>
              <a:rPr lang="pl-PL" sz="3200" dirty="0">
                <a:solidFill>
                  <a:srgbClr val="0081FC"/>
                </a:solidFill>
                <a:latin typeface="Segoe UI" panose="020B0502040204020203" pitchFamily="34" charset="0"/>
                <a:cs typeface="Segoe UI" panose="020B0502040204020203" pitchFamily="34" charset="0"/>
              </a:rPr>
              <a:t>efektywność energetyczna budynków</a:t>
            </a:r>
            <a:br>
              <a:rPr lang="pl-PL" sz="3200" dirty="0">
                <a:solidFill>
                  <a:srgbClr val="0081FC"/>
                </a:solidFill>
                <a:latin typeface="Segoe UI" panose="020B0502040204020203" pitchFamily="34" charset="0"/>
                <a:cs typeface="Segoe UI" panose="020B0502040204020203" pitchFamily="34" charset="0"/>
              </a:rPr>
            </a:br>
            <a:endParaRPr lang="pl-PL" sz="3200" dirty="0">
              <a:latin typeface="Segoe UI" panose="020B0502040204020203" pitchFamily="34" charset="0"/>
              <a:cs typeface="Segoe UI" panose="020B0502040204020203" pitchFamily="34" charset="0"/>
            </a:endParaRPr>
          </a:p>
        </p:txBody>
      </p:sp>
      <p:sp>
        <p:nvSpPr>
          <p:cNvPr id="4" name="Date Placeholder 1">
            <a:extLst>
              <a:ext uri="{FF2B5EF4-FFF2-40B4-BE49-F238E27FC236}">
                <a16:creationId xmlns:a16="http://schemas.microsoft.com/office/drawing/2014/main" id="{809D0307-E75B-BCC0-DD52-B70F077E6B87}"/>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17</a:t>
            </a:fld>
            <a:endParaRPr lang="pl-PL">
              <a:latin typeface="Segoe UI" panose="020B0502040204020203" pitchFamily="34" charset="0"/>
              <a:cs typeface="Segoe UI" panose="020B0502040204020203" pitchFamily="34" charset="0"/>
            </a:endParaRPr>
          </a:p>
        </p:txBody>
      </p:sp>
      <p:sp>
        <p:nvSpPr>
          <p:cNvPr id="7" name="pole tekstowe 6">
            <a:extLst>
              <a:ext uri="{FF2B5EF4-FFF2-40B4-BE49-F238E27FC236}">
                <a16:creationId xmlns:a16="http://schemas.microsoft.com/office/drawing/2014/main" id="{40AEC4B0-1AC1-1B7F-D20C-39E30CEF81C9}"/>
              </a:ext>
            </a:extLst>
          </p:cNvPr>
          <p:cNvSpPr txBox="1"/>
          <p:nvPr/>
        </p:nvSpPr>
        <p:spPr>
          <a:xfrm>
            <a:off x="281477" y="1395259"/>
            <a:ext cx="4186107" cy="470898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pl-PL" sz="1500" dirty="0"/>
              <a:t>Program (2026-2032) obejmie:</a:t>
            </a:r>
          </a:p>
          <a:p>
            <a:pPr marL="800100" lvl="1" indent="-342900">
              <a:buFont typeface="Arial" panose="020B0604020202020204" pitchFamily="34" charset="0"/>
              <a:buChar char="•"/>
            </a:pPr>
            <a:r>
              <a:rPr lang="pl-PL" sz="1500" i="1" dirty="0"/>
              <a:t>„wszelkiego rodzaju </a:t>
            </a:r>
            <a:r>
              <a:rPr lang="pl-PL" sz="1500" b="1" i="1" dirty="0">
                <a:solidFill>
                  <a:srgbClr val="0081FC"/>
                </a:solidFill>
              </a:rPr>
              <a:t>renowację budynków </a:t>
            </a:r>
            <a:r>
              <a:rPr lang="pl-PL" sz="1500" i="1" dirty="0"/>
              <a:t>związaną z energią, która ma na celu poprawę charakterystyki energetycznej budynków, taką jak izolacja przegród zewnętrznych, tj. ścian, dachu, podłogi i wymiana okien, oraz instalację systemów technicznych budynku”</a:t>
            </a:r>
          </a:p>
          <a:p>
            <a:pPr marL="342900" indent="-342900">
              <a:buFont typeface="Arial" panose="020B0604020202020204" pitchFamily="34" charset="0"/>
              <a:buChar char="•"/>
            </a:pPr>
            <a:r>
              <a:rPr lang="pl-PL" sz="1500" dirty="0"/>
              <a:t>Wsparcie poprzez </a:t>
            </a:r>
            <a:r>
              <a:rPr lang="pl-PL" sz="1500" b="1" i="1" dirty="0">
                <a:solidFill>
                  <a:srgbClr val="0081FC"/>
                </a:solidFill>
              </a:rPr>
              <a:t>pożyczkę na preferencyjnych warunkach z dotacją w formie umorzenia</a:t>
            </a:r>
            <a:r>
              <a:rPr lang="pl-PL" sz="1500" b="1" i="1" dirty="0"/>
              <a:t>;</a:t>
            </a:r>
          </a:p>
          <a:p>
            <a:pPr marL="342900" indent="-342900">
              <a:buFont typeface="Arial" panose="020B0604020202020204" pitchFamily="34" charset="0"/>
              <a:buChar char="•"/>
            </a:pPr>
            <a:r>
              <a:rPr lang="pl-PL" sz="1500" i="1" dirty="0"/>
              <a:t>Poziom umorzenia uzależniony od </a:t>
            </a:r>
            <a:r>
              <a:rPr lang="pl-PL" sz="1500" b="1" i="1" dirty="0">
                <a:solidFill>
                  <a:srgbClr val="0081FC"/>
                </a:solidFill>
              </a:rPr>
              <a:t>poziomu oszczędności energii pierwotnej</a:t>
            </a:r>
            <a:r>
              <a:rPr lang="pl-PL" sz="1500" i="1" dirty="0"/>
              <a:t> osiągniętej w wyniku realizacji przedsięwzięcia; </a:t>
            </a:r>
          </a:p>
          <a:p>
            <a:pPr marL="342900" indent="-342900">
              <a:buFont typeface="Arial" panose="020B0604020202020204" pitchFamily="34" charset="0"/>
              <a:buChar char="•"/>
            </a:pPr>
            <a:r>
              <a:rPr lang="pl-PL" sz="1500" i="1" dirty="0"/>
              <a:t>Decyzja o umorzeniu części zostanie podjęta po zakończeniu inwestycji i jej zweryfikowaniu</a:t>
            </a:r>
          </a:p>
          <a:p>
            <a:pPr marL="342900" indent="-342900">
              <a:buFont typeface="Arial" panose="020B0604020202020204" pitchFamily="34" charset="0"/>
              <a:buChar char="•"/>
            </a:pPr>
            <a:r>
              <a:rPr lang="pl-PL" sz="1500" dirty="0"/>
              <a:t>BGK operatorem programu </a:t>
            </a:r>
          </a:p>
          <a:p>
            <a:pPr marL="342900" indent="-342900">
              <a:buFont typeface="Arial" panose="020B0604020202020204" pitchFamily="34" charset="0"/>
              <a:buChar char="•"/>
            </a:pPr>
            <a:r>
              <a:rPr lang="pl-PL" sz="1500" dirty="0"/>
              <a:t>Środki w ramach programu będą dystrybuowane przez instytucje finansowe wybrane w postępowaniu przetargowym</a:t>
            </a:r>
          </a:p>
        </p:txBody>
      </p:sp>
      <p:pic>
        <p:nvPicPr>
          <p:cNvPr id="8" name="Obraz 7">
            <a:extLst>
              <a:ext uri="{FF2B5EF4-FFF2-40B4-BE49-F238E27FC236}">
                <a16:creationId xmlns:a16="http://schemas.microsoft.com/office/drawing/2014/main" id="{18F8C81B-DAF2-EB0E-C26B-7441D9DA4669}"/>
              </a:ext>
            </a:extLst>
          </p:cNvPr>
          <p:cNvPicPr>
            <a:picLocks noChangeAspect="1"/>
          </p:cNvPicPr>
          <p:nvPr/>
        </p:nvPicPr>
        <p:blipFill>
          <a:blip r:embed="rId2"/>
          <a:srcRect l="3854" t="3196" r="9903" b="15270"/>
          <a:stretch>
            <a:fillRect/>
          </a:stretch>
        </p:blipFill>
        <p:spPr>
          <a:xfrm>
            <a:off x="4467584" y="2013421"/>
            <a:ext cx="4572000" cy="2831158"/>
          </a:xfrm>
          <a:prstGeom prst="rect">
            <a:avLst/>
          </a:prstGeom>
        </p:spPr>
      </p:pic>
    </p:spTree>
    <p:extLst>
      <p:ext uri="{BB962C8B-B14F-4D97-AF65-F5344CB8AC3E}">
        <p14:creationId xmlns:p14="http://schemas.microsoft.com/office/powerpoint/2010/main" val="129056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D3ABF-9D8F-472E-B849-3B92006B01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D9F33D-A981-867D-02BA-603501E90E04}"/>
              </a:ext>
            </a:extLst>
          </p:cNvPr>
          <p:cNvSpPr>
            <a:spLocks noGrp="1"/>
          </p:cNvSpPr>
          <p:nvPr>
            <p:ph type="ctrTitle"/>
          </p:nvPr>
        </p:nvSpPr>
        <p:spPr>
          <a:xfrm>
            <a:off x="514158" y="432417"/>
            <a:ext cx="8059877" cy="417977"/>
          </a:xfrm>
        </p:spPr>
        <p:txBody>
          <a:bodyPr>
            <a:normAutofit fontScale="90000"/>
          </a:bodyPr>
          <a:lstStyle/>
          <a:p>
            <a:r>
              <a:rPr lang="pl-PL" sz="3200" dirty="0">
                <a:latin typeface="Segoe UI" panose="020B0502040204020203" pitchFamily="34" charset="0"/>
                <a:cs typeface="Segoe UI" panose="020B0502040204020203" pitchFamily="34" charset="0"/>
              </a:rPr>
              <a:t>Program Wsparcia Mikroprzedsiębiorstw – </a:t>
            </a:r>
            <a:r>
              <a:rPr lang="pl-PL" sz="3200" dirty="0">
                <a:solidFill>
                  <a:srgbClr val="0081FC"/>
                </a:solidFill>
                <a:latin typeface="Segoe UI" panose="020B0502040204020203" pitchFamily="34" charset="0"/>
                <a:cs typeface="Segoe UI" panose="020B0502040204020203" pitchFamily="34" charset="0"/>
              </a:rPr>
              <a:t>efektywność energetyczna budynków </a:t>
            </a:r>
            <a:r>
              <a:rPr lang="pl-PL" sz="3200" dirty="0">
                <a:latin typeface="Segoe UI" panose="020B0502040204020203" pitchFamily="34" charset="0"/>
                <a:cs typeface="Segoe UI" panose="020B0502040204020203" pitchFamily="34" charset="0"/>
              </a:rPr>
              <a:t>(2/2)</a:t>
            </a:r>
            <a:br>
              <a:rPr lang="pl-PL" sz="3200" dirty="0">
                <a:solidFill>
                  <a:srgbClr val="0081FC"/>
                </a:solidFill>
                <a:latin typeface="Segoe UI" panose="020B0502040204020203" pitchFamily="34" charset="0"/>
                <a:cs typeface="Segoe UI" panose="020B0502040204020203" pitchFamily="34" charset="0"/>
              </a:rPr>
            </a:br>
            <a:endParaRPr lang="pl-PL" sz="3200" dirty="0">
              <a:latin typeface="Segoe UI" panose="020B0502040204020203" pitchFamily="34" charset="0"/>
              <a:cs typeface="Segoe UI" panose="020B0502040204020203" pitchFamily="34" charset="0"/>
            </a:endParaRPr>
          </a:p>
        </p:txBody>
      </p:sp>
      <p:sp>
        <p:nvSpPr>
          <p:cNvPr id="4" name="Date Placeholder 1">
            <a:extLst>
              <a:ext uri="{FF2B5EF4-FFF2-40B4-BE49-F238E27FC236}">
                <a16:creationId xmlns:a16="http://schemas.microsoft.com/office/drawing/2014/main" id="{7FF49F2C-1779-E518-4538-2D9DF44A950B}"/>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18</a:t>
            </a:fld>
            <a:endParaRPr lang="pl-PL">
              <a:latin typeface="Segoe UI" panose="020B0502040204020203" pitchFamily="34" charset="0"/>
              <a:cs typeface="Segoe UI" panose="020B0502040204020203" pitchFamily="34" charset="0"/>
            </a:endParaRPr>
          </a:p>
        </p:txBody>
      </p:sp>
      <p:sp>
        <p:nvSpPr>
          <p:cNvPr id="7" name="pole tekstowe 6">
            <a:extLst>
              <a:ext uri="{FF2B5EF4-FFF2-40B4-BE49-F238E27FC236}">
                <a16:creationId xmlns:a16="http://schemas.microsoft.com/office/drawing/2014/main" id="{B006F582-B916-C2AC-0B96-73A10B34CA6E}"/>
              </a:ext>
            </a:extLst>
          </p:cNvPr>
          <p:cNvSpPr txBox="1"/>
          <p:nvPr/>
        </p:nvSpPr>
        <p:spPr>
          <a:xfrm>
            <a:off x="223654" y="1253127"/>
            <a:ext cx="8446818" cy="738664"/>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endParaRPr lang="pl-PL" sz="1400" dirty="0"/>
          </a:p>
          <a:p>
            <a:pPr marL="342900" indent="-342900">
              <a:buFont typeface="Arial" panose="020B0604020202020204" pitchFamily="34" charset="0"/>
              <a:buChar char="•"/>
            </a:pPr>
            <a:endParaRPr lang="pl-PL" sz="1400" dirty="0"/>
          </a:p>
          <a:p>
            <a:pPr marL="342900" indent="-342900">
              <a:buFont typeface="Arial" panose="020B0604020202020204" pitchFamily="34" charset="0"/>
              <a:buChar char="•"/>
            </a:pPr>
            <a:endParaRPr lang="pl-PL" sz="1400" dirty="0">
              <a:latin typeface="Segoe UI"/>
              <a:cs typeface="Segoe UI"/>
            </a:endParaRPr>
          </a:p>
        </p:txBody>
      </p:sp>
      <p:pic>
        <p:nvPicPr>
          <p:cNvPr id="5" name="Obraz 4">
            <a:extLst>
              <a:ext uri="{FF2B5EF4-FFF2-40B4-BE49-F238E27FC236}">
                <a16:creationId xmlns:a16="http://schemas.microsoft.com/office/drawing/2014/main" id="{D6286AA2-6ADB-FE5D-6A0B-600FB120BC88}"/>
              </a:ext>
            </a:extLst>
          </p:cNvPr>
          <p:cNvPicPr>
            <a:picLocks noChangeAspect="1"/>
          </p:cNvPicPr>
          <p:nvPr/>
        </p:nvPicPr>
        <p:blipFill>
          <a:blip r:embed="rId2"/>
          <a:stretch>
            <a:fillRect/>
          </a:stretch>
        </p:blipFill>
        <p:spPr>
          <a:xfrm>
            <a:off x="192703" y="1622459"/>
            <a:ext cx="8702786" cy="3766186"/>
          </a:xfrm>
          <a:prstGeom prst="rect">
            <a:avLst/>
          </a:prstGeom>
        </p:spPr>
      </p:pic>
    </p:spTree>
    <p:extLst>
      <p:ext uri="{BB962C8B-B14F-4D97-AF65-F5344CB8AC3E}">
        <p14:creationId xmlns:p14="http://schemas.microsoft.com/office/powerpoint/2010/main" val="143941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8FD2B-5D7B-A199-BA80-71B21E474A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1ED0D2-1495-95B4-0D82-4D39F8D2B321}"/>
              </a:ext>
            </a:extLst>
          </p:cNvPr>
          <p:cNvSpPr>
            <a:spLocks noGrp="1"/>
          </p:cNvSpPr>
          <p:nvPr>
            <p:ph type="ctrTitle"/>
          </p:nvPr>
        </p:nvSpPr>
        <p:spPr>
          <a:xfrm>
            <a:off x="514158" y="432417"/>
            <a:ext cx="8059877" cy="417977"/>
          </a:xfrm>
        </p:spPr>
        <p:txBody>
          <a:bodyPr>
            <a:normAutofit fontScale="90000"/>
          </a:bodyPr>
          <a:lstStyle/>
          <a:p>
            <a:r>
              <a:rPr lang="pl-PL" sz="3200">
                <a:latin typeface="Segoe UI" panose="020B0502040204020203" pitchFamily="34" charset="0"/>
                <a:cs typeface="Segoe UI" panose="020B0502040204020203" pitchFamily="34" charset="0"/>
              </a:rPr>
              <a:t>Uwagi IR – </a:t>
            </a:r>
            <a:r>
              <a:rPr lang="pl-PL" sz="3200">
                <a:solidFill>
                  <a:srgbClr val="0081FC"/>
                </a:solidFill>
                <a:latin typeface="Segoe UI" panose="020B0502040204020203" pitchFamily="34" charset="0"/>
                <a:cs typeface="Segoe UI" panose="020B0502040204020203" pitchFamily="34" charset="0"/>
              </a:rPr>
              <a:t>mikroprzedsiębiorstwa</a:t>
            </a:r>
          </a:p>
        </p:txBody>
      </p:sp>
      <p:sp>
        <p:nvSpPr>
          <p:cNvPr id="4" name="Date Placeholder 1">
            <a:extLst>
              <a:ext uri="{FF2B5EF4-FFF2-40B4-BE49-F238E27FC236}">
                <a16:creationId xmlns:a16="http://schemas.microsoft.com/office/drawing/2014/main" id="{D46A526D-BA6C-4B36-A199-5A0B0BD82B78}"/>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19</a:t>
            </a:fld>
            <a:endParaRPr lang="pl-PL">
              <a:latin typeface="Segoe UI" panose="020B0502040204020203" pitchFamily="34" charset="0"/>
              <a:cs typeface="Segoe UI" panose="020B0502040204020203" pitchFamily="34" charset="0"/>
            </a:endParaRPr>
          </a:p>
        </p:txBody>
      </p:sp>
      <p:sp>
        <p:nvSpPr>
          <p:cNvPr id="7" name="pole tekstowe 6">
            <a:extLst>
              <a:ext uri="{FF2B5EF4-FFF2-40B4-BE49-F238E27FC236}">
                <a16:creationId xmlns:a16="http://schemas.microsoft.com/office/drawing/2014/main" id="{2D468CC9-B1E1-4EE7-B2D9-0B73BB3AE953}"/>
              </a:ext>
            </a:extLst>
          </p:cNvPr>
          <p:cNvSpPr txBox="1"/>
          <p:nvPr/>
        </p:nvSpPr>
        <p:spPr>
          <a:xfrm>
            <a:off x="520228" y="1234914"/>
            <a:ext cx="8239737" cy="4616648"/>
          </a:xfrm>
          <a:prstGeom prst="rect">
            <a:avLst/>
          </a:prstGeom>
          <a:noFill/>
        </p:spPr>
        <p:txBody>
          <a:bodyPr wrap="square" lIns="91440" tIns="45720" rIns="91440" bIns="45720" anchor="t">
            <a:spAutoFit/>
          </a:bodyPr>
          <a:lstStyle/>
          <a:p>
            <a:r>
              <a:rPr lang="pl-PL" sz="1400" i="1" dirty="0">
                <a:latin typeface="Segoe UI"/>
                <a:cs typeface="Segoe UI"/>
              </a:rPr>
              <a:t>„Proponuje się uznanie za mikroprzedsiębiorstwo w trudnej sytuacji taki podmiot, którego koszty zakupu paliw grzewczych przekraczają 5% przychodów firmy” (projekt PSK). </a:t>
            </a:r>
          </a:p>
          <a:p>
            <a:pPr marL="342900" indent="-342900">
              <a:buFont typeface="Arial" panose="020B0604020202020204" pitchFamily="34" charset="0"/>
              <a:buChar char="•"/>
            </a:pPr>
            <a:endParaRPr lang="pl-PL" sz="1400" i="1"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pl-PL" sz="1400" dirty="0">
                <a:latin typeface="Segoe UI"/>
                <a:cs typeface="Segoe UI"/>
              </a:rPr>
              <a:t>Uzależnienie progu % kosztów zakupu paliw grzewczych w przychodzie </a:t>
            </a:r>
            <a:r>
              <a:rPr lang="pl-PL" sz="1400" b="1" dirty="0">
                <a:solidFill>
                  <a:srgbClr val="0081FC"/>
                </a:solidFill>
                <a:latin typeface="Segoe UI"/>
                <a:cs typeface="Segoe UI"/>
              </a:rPr>
              <a:t>proporcjonalnie od emisyjności typu źródła ciepła</a:t>
            </a:r>
            <a:r>
              <a:rPr lang="pl-PL" sz="1400" dirty="0">
                <a:latin typeface="Segoe UI"/>
                <a:cs typeface="Segoe UI"/>
              </a:rPr>
              <a:t> (bardziej emisyjne paliwo -&gt; niższy próg)</a:t>
            </a:r>
            <a:endParaRPr lang="pl-PL" sz="1400" dirty="0">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pl-PL" sz="1400" dirty="0">
                <a:latin typeface="Segoe UI"/>
                <a:cs typeface="Segoe UI"/>
              </a:rPr>
              <a:t>w pierwszej kolejności wsparcie inwestycyjne w przedsiębiorstwach, które czeka wyższy wzrost kosztów związanych z ETS2 (m.in. wykorzystujące węgiel),</a:t>
            </a:r>
            <a:endParaRPr lang="pl-PL" sz="1400" dirty="0">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pl-PL" sz="1400" dirty="0">
                <a:latin typeface="Segoe UI"/>
                <a:cs typeface="Segoe UI"/>
              </a:rPr>
              <a:t>skupia to wsparcie na firmach odczuwające faktyczne skutki ETS2 (wzrost kosztów, a nie wysokie wyjściowe koszty).</a:t>
            </a:r>
            <a:endParaRPr lang="pl-PL" sz="1400" dirty="0">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endParaRPr lang="pl-PL" sz="14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pl-PL" sz="1400" dirty="0">
                <a:latin typeface="Segoe UI"/>
                <a:cs typeface="Segoe UI"/>
              </a:rPr>
              <a:t>Dodanie dodatkowego kryterium dotyczącego </a:t>
            </a:r>
            <a:r>
              <a:rPr lang="pl-PL" sz="1400" b="1" dirty="0">
                <a:solidFill>
                  <a:srgbClr val="0081FC"/>
                </a:solidFill>
                <a:latin typeface="Segoe UI"/>
                <a:cs typeface="Segoe UI"/>
              </a:rPr>
              <a:t>zdolności samofinansowania inwestycji lub pozyskania finansowania z sektora prywatnego</a:t>
            </a:r>
            <a:r>
              <a:rPr lang="pl-PL" sz="1400" dirty="0">
                <a:latin typeface="Segoe UI"/>
                <a:cs typeface="Segoe UI"/>
              </a:rPr>
              <a:t> </a:t>
            </a:r>
          </a:p>
          <a:p>
            <a:pPr marL="800100" lvl="1" indent="-342900">
              <a:buFont typeface="Arial" panose="020B0604020202020204" pitchFamily="34" charset="0"/>
              <a:buChar char="•"/>
            </a:pPr>
            <a:r>
              <a:rPr lang="pl-PL" sz="1400" dirty="0">
                <a:latin typeface="Segoe UI"/>
                <a:cs typeface="Segoe UI"/>
              </a:rPr>
              <a:t>uwzględnienie niskiej płynności lub wysokiego zadłużenia, np. poprzez wskaźniki zawarte w publikacji </a:t>
            </a:r>
            <a:r>
              <a:rPr lang="pl-PL" sz="1400" i="1" u="sng" dirty="0" err="1">
                <a:latin typeface="Segoe UI"/>
                <a:cs typeface="Segoe UI"/>
                <a:hlinkClick r:id="rId2"/>
              </a:rPr>
              <a:t>Bobinaite</a:t>
            </a:r>
            <a:r>
              <a:rPr lang="pl-PL" sz="1400" i="1" u="sng" dirty="0">
                <a:latin typeface="Segoe UI"/>
                <a:cs typeface="Segoe UI"/>
                <a:hlinkClick r:id="rId2"/>
              </a:rPr>
              <a:t>, V., </a:t>
            </a:r>
            <a:r>
              <a:rPr lang="pl-PL" sz="1400" i="1" u="sng" dirty="0" err="1">
                <a:latin typeface="Segoe UI"/>
                <a:cs typeface="Segoe UI"/>
                <a:hlinkClick r:id="rId2"/>
              </a:rPr>
              <a:t>Neniskis</a:t>
            </a:r>
            <a:r>
              <a:rPr lang="pl-PL" sz="1400" i="1" u="sng" dirty="0">
                <a:latin typeface="Segoe UI"/>
                <a:cs typeface="Segoe UI"/>
                <a:hlinkClick r:id="rId2"/>
              </a:rPr>
              <a:t>, E., </a:t>
            </a:r>
            <a:r>
              <a:rPr lang="pl-PL" sz="1400" i="1" u="sng" dirty="0" err="1">
                <a:latin typeface="Segoe UI"/>
                <a:cs typeface="Segoe UI"/>
                <a:hlinkClick r:id="rId2"/>
              </a:rPr>
              <a:t>Konstantinaviciute</a:t>
            </a:r>
            <a:r>
              <a:rPr lang="pl-PL" sz="1400" i="1" u="sng" dirty="0">
                <a:latin typeface="Segoe UI"/>
                <a:cs typeface="Segoe UI"/>
                <a:hlinkClick r:id="rId2"/>
              </a:rPr>
              <a:t>, I., &amp; </a:t>
            </a:r>
            <a:r>
              <a:rPr lang="pl-PL" sz="1400" i="1" u="sng" dirty="0" err="1">
                <a:latin typeface="Segoe UI"/>
                <a:cs typeface="Segoe UI"/>
                <a:hlinkClick r:id="rId2"/>
              </a:rPr>
              <a:t>Tarvydas</a:t>
            </a:r>
            <a:r>
              <a:rPr lang="pl-PL" sz="1400" i="1" u="sng" dirty="0">
                <a:latin typeface="Segoe UI"/>
                <a:cs typeface="Segoe UI"/>
                <a:hlinkClick r:id="rId2"/>
              </a:rPr>
              <a:t>, D. (2025),</a:t>
            </a:r>
            <a:r>
              <a:rPr lang="pl-PL" sz="1400" dirty="0">
                <a:latin typeface="Segoe UI"/>
                <a:cs typeface="Segoe UI"/>
              </a:rPr>
              <a:t> np. maksymalny stosunek kapitału własnego do pasywów czy maksymalny próg przychodu,</a:t>
            </a:r>
          </a:p>
          <a:p>
            <a:pPr marL="800100" lvl="1" indent="-342900">
              <a:buFont typeface="Arial" panose="020B0604020202020204" pitchFamily="34" charset="0"/>
              <a:buChar char="•"/>
            </a:pPr>
            <a:r>
              <a:rPr lang="pl-PL" sz="1400" dirty="0">
                <a:latin typeface="Segoe UI"/>
                <a:cs typeface="Segoe UI"/>
              </a:rPr>
              <a:t>nie rekomendujemy kryteriów opartych na niskiej rentowności przed wprowadzeniem ETS2.</a:t>
            </a:r>
            <a:endParaRPr lang="pl-PL" sz="14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pl-PL" sz="14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pl-PL" sz="1400" dirty="0">
                <a:latin typeface="Segoe UI"/>
                <a:cs typeface="Segoe UI"/>
              </a:rPr>
              <a:t>Zwiększenie nacisku kryteriów i celów wsparcia na </a:t>
            </a:r>
            <a:r>
              <a:rPr lang="pl-PL" sz="1400" b="1" dirty="0">
                <a:solidFill>
                  <a:srgbClr val="0081FC"/>
                </a:solidFill>
                <a:latin typeface="Segoe UI"/>
                <a:cs typeface="Segoe UI"/>
              </a:rPr>
              <a:t>efekt energetyczny:</a:t>
            </a:r>
          </a:p>
          <a:p>
            <a:pPr marL="800100" lvl="1" indent="-342900">
              <a:buFont typeface="Arial" panose="020B0604020202020204" pitchFamily="34" charset="0"/>
              <a:buChar char="•"/>
            </a:pPr>
            <a:r>
              <a:rPr lang="pl-PL" sz="1400" dirty="0">
                <a:latin typeface="Segoe UI"/>
                <a:cs typeface="Segoe UI"/>
              </a:rPr>
              <a:t>określenie planowanego celu efektu energetycznego całości inwestycji;</a:t>
            </a:r>
          </a:p>
          <a:p>
            <a:pPr marL="800100" lvl="1" indent="-342900">
              <a:buFont typeface="Arial" panose="020B0604020202020204" pitchFamily="34" charset="0"/>
              <a:buChar char="•"/>
            </a:pPr>
            <a:r>
              <a:rPr lang="pl-PL" sz="1400" dirty="0">
                <a:latin typeface="Segoe UI"/>
                <a:cs typeface="Segoe UI"/>
              </a:rPr>
              <a:t>rozszerzenie roli BGK o darmowe doradztwo dla mikroprzedsiębiorstw przed złożeniem wniosku, co zwiększy efekt energetyczny całej inwestycji.</a:t>
            </a:r>
          </a:p>
        </p:txBody>
      </p:sp>
    </p:spTree>
    <p:extLst>
      <p:ext uri="{BB962C8B-B14F-4D97-AF65-F5344CB8AC3E}">
        <p14:creationId xmlns:p14="http://schemas.microsoft.com/office/powerpoint/2010/main" val="394909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41ABE9-42E7-0E0F-B5D5-B1E37F44BEE2}"/>
              </a:ext>
            </a:extLst>
          </p:cNvPr>
          <p:cNvSpPr>
            <a:spLocks noGrp="1"/>
          </p:cNvSpPr>
          <p:nvPr>
            <p:ph type="title"/>
          </p:nvPr>
        </p:nvSpPr>
        <p:spPr>
          <a:xfrm>
            <a:off x="4572000" y="1233489"/>
            <a:ext cx="3958389" cy="1008062"/>
          </a:xfrm>
        </p:spPr>
        <p:txBody>
          <a:bodyPr lIns="0" tIns="0" rIns="0" bIns="0" anchor="t"/>
          <a:lstStyle/>
          <a:p>
            <a:pPr>
              <a:lnSpc>
                <a:spcPct val="109511"/>
              </a:lnSpc>
            </a:pPr>
            <a:r>
              <a:rPr lang="pl-PL">
                <a:latin typeface="Segoe UI" panose="020B0502040204020203" pitchFamily="34" charset="0"/>
                <a:cs typeface="Segoe UI" panose="020B0502040204020203" pitchFamily="34" charset="0"/>
              </a:rPr>
              <a:t>Instytut Reform – </a:t>
            </a:r>
            <a:br>
              <a:rPr lang="pl-PL">
                <a:latin typeface="Segoe UI" panose="020B0502040204020203" pitchFamily="34" charset="0"/>
                <a:cs typeface="Segoe UI" panose="020B0502040204020203" pitchFamily="34" charset="0"/>
              </a:rPr>
            </a:br>
            <a:r>
              <a:rPr lang="pl-PL">
                <a:latin typeface="Segoe UI" panose="020B0502040204020203" pitchFamily="34" charset="0"/>
                <a:cs typeface="Segoe UI" panose="020B0502040204020203" pitchFamily="34" charset="0"/>
              </a:rPr>
              <a:t>kim jesteśmy?</a:t>
            </a:r>
            <a:endParaRPr lang="pl-PL"/>
          </a:p>
        </p:txBody>
      </p:sp>
      <p:sp>
        <p:nvSpPr>
          <p:cNvPr id="3" name="Symbol zastępczy daty 2">
            <a:extLst>
              <a:ext uri="{FF2B5EF4-FFF2-40B4-BE49-F238E27FC236}">
                <a16:creationId xmlns:a16="http://schemas.microsoft.com/office/drawing/2014/main" id="{998F91B1-2068-80D8-8685-6ECD098CBE61}"/>
              </a:ext>
            </a:extLst>
          </p:cNvPr>
          <p:cNvSpPr>
            <a:spLocks noGrp="1"/>
          </p:cNvSpPr>
          <p:nvPr>
            <p:ph type="dt" sz="half" idx="10"/>
          </p:nvPr>
        </p:nvSpPr>
        <p:spPr/>
        <p:txBody>
          <a:bodyPr/>
          <a:lstStyle/>
          <a:p>
            <a:r>
              <a:rPr lang="pl-PL">
                <a:latin typeface="Silka Medium" pitchFamily="2" charset="77"/>
              </a:rPr>
              <a:t>0</a:t>
            </a:r>
            <a:fld id="{52A8760C-B3AD-8043-B14A-26F4E55C11FF}" type="slidenum">
              <a:rPr lang="pl-PL" smtClean="0">
                <a:latin typeface="Silka Medium" pitchFamily="2" charset="77"/>
              </a:rPr>
              <a:pPr/>
              <a:t>2</a:t>
            </a:fld>
            <a:endParaRPr lang="pl-PL"/>
          </a:p>
        </p:txBody>
      </p:sp>
      <p:sp>
        <p:nvSpPr>
          <p:cNvPr id="5" name="Text Placeholder 3">
            <a:extLst>
              <a:ext uri="{FF2B5EF4-FFF2-40B4-BE49-F238E27FC236}">
                <a16:creationId xmlns:a16="http://schemas.microsoft.com/office/drawing/2014/main" id="{619C1F66-42BE-B449-9851-25E38EFC1E75}"/>
              </a:ext>
            </a:extLst>
          </p:cNvPr>
          <p:cNvSpPr txBox="1">
            <a:spLocks/>
          </p:cNvSpPr>
          <p:nvPr/>
        </p:nvSpPr>
        <p:spPr>
          <a:xfrm>
            <a:off x="4572000" y="2852738"/>
            <a:ext cx="3958389" cy="2663825"/>
          </a:xfrm>
          <a:prstGeom prst="rect">
            <a:avLst/>
          </a:prstGeom>
        </p:spPr>
        <p:txBody>
          <a:bodyPr lIns="0" tIns="0" rIns="0" bIns="0" anchor="t"/>
          <a:lstStyle>
            <a:lvl1pPr marL="0" indent="0" algn="l" defTabSz="914400" rtl="0" eaLnBrk="1" latinLnBrk="0" hangingPunct="1">
              <a:lnSpc>
                <a:spcPts val="1700"/>
              </a:lnSpc>
              <a:spcBef>
                <a:spcPts val="1000"/>
              </a:spcBef>
              <a:buFont typeface="Arial" panose="020B0604020202020204" pitchFamily="34" charset="0"/>
              <a:buNone/>
              <a:defRPr sz="1400" b="0" i="0" kern="1200">
                <a:solidFill>
                  <a:schemeClr val="tx1"/>
                </a:solidFill>
                <a:latin typeface="Silk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ilk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ilk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lk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267970">
              <a:lnSpc>
                <a:spcPct val="107000"/>
              </a:lnSpc>
              <a:spcAft>
                <a:spcPts val="600"/>
              </a:spcAft>
              <a:buClr>
                <a:srgbClr val="0081FB"/>
              </a:buClr>
              <a:buFont typeface="Wingdings" panose="05000000000000000000" pitchFamily="2" charset="2"/>
              <a:buChar char="§"/>
            </a:pPr>
            <a:r>
              <a:rPr lang="pl-PL">
                <a:latin typeface="Segoe"/>
                <a:cs typeface="Segoe UI"/>
              </a:rPr>
              <a:t>Instytut Reform – to </a:t>
            </a:r>
            <a:r>
              <a:rPr lang="pl-PL">
                <a:solidFill>
                  <a:srgbClr val="0081FB"/>
                </a:solidFill>
                <a:latin typeface="Segoe"/>
                <a:cs typeface="Segoe UI"/>
              </a:rPr>
              <a:t>niezależny </a:t>
            </a:r>
            <a:r>
              <a:rPr lang="pl-PL" err="1">
                <a:solidFill>
                  <a:srgbClr val="0081FB"/>
                </a:solidFill>
                <a:latin typeface="Segoe"/>
                <a:cs typeface="Segoe UI"/>
              </a:rPr>
              <a:t>think</a:t>
            </a:r>
            <a:r>
              <a:rPr lang="pl-PL">
                <a:solidFill>
                  <a:srgbClr val="0081FB"/>
                </a:solidFill>
                <a:latin typeface="Segoe"/>
                <a:cs typeface="Segoe UI"/>
              </a:rPr>
              <a:t> tank </a:t>
            </a:r>
            <a:r>
              <a:rPr lang="pl-PL">
                <a:latin typeface="Segoe"/>
                <a:cs typeface="Segoe UI"/>
              </a:rPr>
              <a:t>założony pod koniec 2021 r.</a:t>
            </a:r>
            <a:r>
              <a:rPr lang="en-US">
                <a:latin typeface="Segoe"/>
                <a:cs typeface="Segoe UI"/>
              </a:rPr>
              <a:t>, </a:t>
            </a:r>
            <a:r>
              <a:rPr lang="pl-PL">
                <a:latin typeface="Segoe"/>
                <a:cs typeface="Segoe UI"/>
              </a:rPr>
              <a:t>który wspiera ciągłe doskonalenie procesu formułowania, wdrażania, monitorowania i oceny polityk publicznych w Polsce, Europie i na świecie</a:t>
            </a:r>
          </a:p>
          <a:p>
            <a:pPr marL="356870" indent="-267970">
              <a:lnSpc>
                <a:spcPct val="107000"/>
              </a:lnSpc>
              <a:spcAft>
                <a:spcPts val="600"/>
              </a:spcAft>
              <a:buClr>
                <a:srgbClr val="0081FB"/>
              </a:buClr>
              <a:buFont typeface="Wingdings" panose="05000000000000000000" pitchFamily="2" charset="2"/>
              <a:buChar char="§"/>
            </a:pPr>
            <a:r>
              <a:rPr lang="pl-PL">
                <a:latin typeface="Segoe"/>
                <a:cs typeface="Segoe UI"/>
              </a:rPr>
              <a:t>Jednym z kluczowych obszarów działania Instytutu jest wsparcie </a:t>
            </a:r>
            <a:r>
              <a:rPr lang="pl-PL">
                <a:solidFill>
                  <a:srgbClr val="0081FB"/>
                </a:solidFill>
                <a:latin typeface="Segoe"/>
                <a:cs typeface="Segoe UI"/>
              </a:rPr>
              <a:t>transformacji energetycznej oraz ochrony klimatu</a:t>
            </a:r>
            <a:r>
              <a:rPr lang="pl-PL">
                <a:latin typeface="Segoe"/>
                <a:cs typeface="Segoe UI"/>
              </a:rPr>
              <a:t>.</a:t>
            </a:r>
          </a:p>
          <a:p>
            <a:pPr>
              <a:lnSpc>
                <a:spcPct val="118730"/>
              </a:lnSpc>
            </a:pPr>
            <a:endParaRPr lang="pl-PL">
              <a:latin typeface="Silka" panose="00000500000000000000" pitchFamily="50" charset="-18"/>
            </a:endParaRPr>
          </a:p>
        </p:txBody>
      </p:sp>
    </p:spTree>
    <p:extLst>
      <p:ext uri="{BB962C8B-B14F-4D97-AF65-F5344CB8AC3E}">
        <p14:creationId xmlns:p14="http://schemas.microsoft.com/office/powerpoint/2010/main" val="3189108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9EACA-77AB-1D04-7947-891A42D144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D0DDB4-23A1-A35D-E9E3-625DB6B081AC}"/>
              </a:ext>
            </a:extLst>
          </p:cNvPr>
          <p:cNvSpPr>
            <a:spLocks noGrp="1"/>
          </p:cNvSpPr>
          <p:nvPr>
            <p:ph type="ctrTitle"/>
          </p:nvPr>
        </p:nvSpPr>
        <p:spPr>
          <a:xfrm>
            <a:off x="820686" y="568242"/>
            <a:ext cx="7502627" cy="1130466"/>
          </a:xfrm>
        </p:spPr>
        <p:txBody>
          <a:bodyPr>
            <a:noAutofit/>
          </a:bodyPr>
          <a:lstStyle/>
          <a:p>
            <a:r>
              <a:rPr lang="pl-PL" sz="2400" dirty="0">
                <a:latin typeface="Gill Sans MT" panose="020B0502020104020203" pitchFamily="34" charset="0"/>
              </a:rPr>
              <a:t>Uśrednione wskaźniki to nie wszystko – </a:t>
            </a:r>
            <a:r>
              <a:rPr lang="pl-PL" sz="2400" dirty="0">
                <a:solidFill>
                  <a:schemeClr val="accent1"/>
                </a:solidFill>
                <a:latin typeface="Gill Sans MT" panose="020B0502020104020203" pitchFamily="34" charset="0"/>
              </a:rPr>
              <a:t>węgiel największym problemem, nie tylko dla najuboższych</a:t>
            </a:r>
            <a:br>
              <a:rPr lang="pl-PL" sz="2400" dirty="0">
                <a:latin typeface="Gill Sans MT" panose="020B0502020104020203" pitchFamily="34" charset="0"/>
              </a:rPr>
            </a:br>
            <a:endParaRPr lang="pl-PL" sz="2400" dirty="0">
              <a:latin typeface="Gill Sans MT" panose="020B0502020104020203" pitchFamily="34" charset="0"/>
            </a:endParaRPr>
          </a:p>
        </p:txBody>
      </p:sp>
      <p:sp>
        <p:nvSpPr>
          <p:cNvPr id="2" name="Date Placeholder 1">
            <a:extLst>
              <a:ext uri="{FF2B5EF4-FFF2-40B4-BE49-F238E27FC236}">
                <a16:creationId xmlns:a16="http://schemas.microsoft.com/office/drawing/2014/main" id="{F54A897F-9DC2-2917-32A3-B25CF7458005}"/>
              </a:ext>
            </a:extLst>
          </p:cNvPr>
          <p:cNvSpPr>
            <a:spLocks noGrp="1"/>
          </p:cNvSpPr>
          <p:nvPr>
            <p:ph type="dt" sz="half" idx="10"/>
          </p:nvPr>
        </p:nvSpPr>
        <p:spPr>
          <a:xfrm>
            <a:off x="504000" y="6413783"/>
            <a:ext cx="1144246" cy="101037"/>
          </a:xfrm>
        </p:spPr>
        <p:txBody>
          <a:bodyPr/>
          <a:lstStyle/>
          <a:p>
            <a:pPr>
              <a:spcAft>
                <a:spcPts val="600"/>
              </a:spcAft>
            </a:pPr>
            <a:r>
              <a:rPr lang="pl-PL">
                <a:latin typeface="Silka Medium" pitchFamily="2" charset="77"/>
              </a:rPr>
              <a:t>0</a:t>
            </a:r>
            <a:fld id="{52A8760C-B3AD-8043-B14A-26F4E55C11FF}" type="slidenum">
              <a:rPr lang="pl-PL" smtClean="0">
                <a:latin typeface="Silka Medium" pitchFamily="2" charset="77"/>
              </a:rPr>
              <a:pPr>
                <a:spcAft>
                  <a:spcPts val="600"/>
                </a:spcAft>
              </a:pPr>
              <a:t>20</a:t>
            </a:fld>
            <a:endParaRPr lang="pl-PL"/>
          </a:p>
        </p:txBody>
      </p:sp>
      <p:pic>
        <p:nvPicPr>
          <p:cNvPr id="7" name="Obraz 6">
            <a:extLst>
              <a:ext uri="{FF2B5EF4-FFF2-40B4-BE49-F238E27FC236}">
                <a16:creationId xmlns:a16="http://schemas.microsoft.com/office/drawing/2014/main" id="{B187BD3A-056D-764D-5A03-CD9EA4AE0A23}"/>
              </a:ext>
            </a:extLst>
          </p:cNvPr>
          <p:cNvPicPr>
            <a:picLocks noChangeAspect="1"/>
          </p:cNvPicPr>
          <p:nvPr/>
        </p:nvPicPr>
        <p:blipFill>
          <a:blip r:embed="rId2"/>
          <a:stretch>
            <a:fillRect/>
          </a:stretch>
        </p:blipFill>
        <p:spPr>
          <a:xfrm>
            <a:off x="830499" y="1630690"/>
            <a:ext cx="7979876" cy="4575872"/>
          </a:xfrm>
          <a:prstGeom prst="rect">
            <a:avLst/>
          </a:prstGeom>
        </p:spPr>
      </p:pic>
    </p:spTree>
    <p:extLst>
      <p:ext uri="{BB962C8B-B14F-4D97-AF65-F5344CB8AC3E}">
        <p14:creationId xmlns:p14="http://schemas.microsoft.com/office/powerpoint/2010/main" val="2393281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3518C-4902-DE2C-D88A-780D2B53C8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6C8D17-7049-F286-1431-A32B9612CC6E}"/>
              </a:ext>
            </a:extLst>
          </p:cNvPr>
          <p:cNvSpPr>
            <a:spLocks noGrp="1"/>
          </p:cNvSpPr>
          <p:nvPr>
            <p:ph type="ctrTitle"/>
          </p:nvPr>
        </p:nvSpPr>
        <p:spPr>
          <a:xfrm>
            <a:off x="820686" y="568242"/>
            <a:ext cx="7502627" cy="563903"/>
          </a:xfrm>
        </p:spPr>
        <p:txBody>
          <a:bodyPr>
            <a:noAutofit/>
          </a:bodyPr>
          <a:lstStyle/>
          <a:p>
            <a:r>
              <a:rPr lang="pl-PL" sz="2400" dirty="0">
                <a:solidFill>
                  <a:schemeClr val="accent1"/>
                </a:solidFill>
                <a:latin typeface="Gill Sans MT" panose="020B0502020104020203" pitchFamily="34" charset="0"/>
              </a:rPr>
              <a:t>Inwestycje w trwałe rozwiązania </a:t>
            </a:r>
            <a:r>
              <a:rPr lang="pl-PL" sz="2400" dirty="0">
                <a:latin typeface="Gill Sans MT" panose="020B0502020104020203" pitchFamily="34" charset="0"/>
              </a:rPr>
              <a:t>są kluczowe</a:t>
            </a:r>
          </a:p>
        </p:txBody>
      </p:sp>
      <p:sp>
        <p:nvSpPr>
          <p:cNvPr id="2" name="Date Placeholder 1">
            <a:extLst>
              <a:ext uri="{FF2B5EF4-FFF2-40B4-BE49-F238E27FC236}">
                <a16:creationId xmlns:a16="http://schemas.microsoft.com/office/drawing/2014/main" id="{72E9EC1E-B24B-E624-C6E6-8A55F6BB988E}"/>
              </a:ext>
            </a:extLst>
          </p:cNvPr>
          <p:cNvSpPr>
            <a:spLocks noGrp="1"/>
          </p:cNvSpPr>
          <p:nvPr>
            <p:ph type="dt" sz="half" idx="10"/>
          </p:nvPr>
        </p:nvSpPr>
        <p:spPr>
          <a:xfrm>
            <a:off x="504000" y="6413783"/>
            <a:ext cx="1144246" cy="101037"/>
          </a:xfrm>
        </p:spPr>
        <p:txBody>
          <a:bodyPr/>
          <a:lstStyle/>
          <a:p>
            <a:pPr>
              <a:spcAft>
                <a:spcPts val="600"/>
              </a:spcAft>
            </a:pPr>
            <a:r>
              <a:rPr lang="pl-PL">
                <a:latin typeface="Silka Medium" pitchFamily="2" charset="77"/>
              </a:rPr>
              <a:t>0</a:t>
            </a:r>
            <a:fld id="{52A8760C-B3AD-8043-B14A-26F4E55C11FF}" type="slidenum">
              <a:rPr lang="pl-PL" smtClean="0">
                <a:latin typeface="Silka Medium" pitchFamily="2" charset="77"/>
              </a:rPr>
              <a:pPr>
                <a:spcAft>
                  <a:spcPts val="600"/>
                </a:spcAft>
              </a:pPr>
              <a:t>21</a:t>
            </a:fld>
            <a:endParaRPr lang="pl-PL"/>
          </a:p>
        </p:txBody>
      </p:sp>
      <p:pic>
        <p:nvPicPr>
          <p:cNvPr id="4" name="Google Shape;482;p49">
            <a:extLst>
              <a:ext uri="{FF2B5EF4-FFF2-40B4-BE49-F238E27FC236}">
                <a16:creationId xmlns:a16="http://schemas.microsoft.com/office/drawing/2014/main" id="{09AB41E6-E97C-9B6F-01C4-8D164891EBB6}"/>
              </a:ext>
            </a:extLst>
          </p:cNvPr>
          <p:cNvPicPr preferRelativeResize="0"/>
          <p:nvPr/>
        </p:nvPicPr>
        <p:blipFill>
          <a:blip r:embed="rId2">
            <a:alphaModFix/>
          </a:blip>
          <a:stretch>
            <a:fillRect/>
          </a:stretch>
        </p:blipFill>
        <p:spPr>
          <a:xfrm>
            <a:off x="915399" y="1379344"/>
            <a:ext cx="7313199" cy="4334204"/>
          </a:xfrm>
          <a:prstGeom prst="rect">
            <a:avLst/>
          </a:prstGeom>
          <a:noFill/>
          <a:ln>
            <a:noFill/>
          </a:ln>
        </p:spPr>
      </p:pic>
    </p:spTree>
    <p:extLst>
      <p:ext uri="{BB962C8B-B14F-4D97-AF65-F5344CB8AC3E}">
        <p14:creationId xmlns:p14="http://schemas.microsoft.com/office/powerpoint/2010/main" val="252806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08DA2-FC68-2502-889A-A9F02CAEE6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070D21-C5AB-1FBF-B77E-2B60E89D2A73}"/>
              </a:ext>
            </a:extLst>
          </p:cNvPr>
          <p:cNvSpPr>
            <a:spLocks noGrp="1"/>
          </p:cNvSpPr>
          <p:nvPr>
            <p:ph type="ctrTitle"/>
          </p:nvPr>
        </p:nvSpPr>
        <p:spPr>
          <a:xfrm>
            <a:off x="504000" y="416358"/>
            <a:ext cx="8066048" cy="654197"/>
          </a:xfrm>
        </p:spPr>
        <p:txBody>
          <a:bodyPr>
            <a:normAutofit fontScale="90000"/>
          </a:bodyPr>
          <a:lstStyle/>
          <a:p>
            <a:r>
              <a:rPr lang="pl-PL" sz="2900" dirty="0">
                <a:solidFill>
                  <a:srgbClr val="0081FC"/>
                </a:solidFill>
                <a:latin typeface="Segoe UI" panose="020B0502040204020203" pitchFamily="34" charset="0"/>
                <a:cs typeface="Segoe UI" panose="020B0502040204020203" pitchFamily="34" charset="0"/>
              </a:rPr>
              <a:t>Dochody z ETS2</a:t>
            </a:r>
            <a:r>
              <a:rPr lang="pl-PL" sz="2900" dirty="0">
                <a:latin typeface="Segoe UI" panose="020B0502040204020203" pitchFamily="34" charset="0"/>
                <a:cs typeface="Segoe UI" panose="020B0502040204020203" pitchFamily="34" charset="0"/>
              </a:rPr>
              <a:t> jako źródło finansowania transformacji </a:t>
            </a:r>
            <a:r>
              <a:rPr lang="pl-PL" sz="2900" u="sng" dirty="0">
                <a:latin typeface="Segoe UI" panose="020B0502040204020203" pitchFamily="34" charset="0"/>
                <a:cs typeface="Segoe UI" panose="020B0502040204020203" pitchFamily="34" charset="0"/>
              </a:rPr>
              <a:t>obok SFK</a:t>
            </a:r>
          </a:p>
        </p:txBody>
      </p:sp>
      <p:sp>
        <p:nvSpPr>
          <p:cNvPr id="4" name="Date Placeholder 1">
            <a:extLst>
              <a:ext uri="{FF2B5EF4-FFF2-40B4-BE49-F238E27FC236}">
                <a16:creationId xmlns:a16="http://schemas.microsoft.com/office/drawing/2014/main" id="{73E139F2-AD86-75AD-CC19-1523A5E89397}"/>
              </a:ext>
            </a:extLst>
          </p:cNvPr>
          <p:cNvSpPr>
            <a:spLocks noGrp="1"/>
          </p:cNvSpPr>
          <p:nvPr>
            <p:ph type="dt" sz="half" idx="10"/>
          </p:nvPr>
        </p:nvSpPr>
        <p:spPr>
          <a:xfrm>
            <a:off x="504000" y="6413783"/>
            <a:ext cx="1144246" cy="101037"/>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l-PL" sz="75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0</a:t>
            </a:r>
            <a:fld id="{52A8760C-B3AD-8043-B14A-26F4E55C11FF}" type="slidenum">
              <a:rPr kumimoji="0" lang="pl-PL" sz="750" b="0" i="0" u="none" strike="noStrike" kern="1200" cap="none" spc="0" normalizeH="0" baseline="0" noProof="0" smtClean="0">
                <a:ln>
                  <a:noFill/>
                </a:ln>
                <a:solidFill>
                  <a:srgbClr val="000000"/>
                </a:solidFill>
                <a:effectLst/>
                <a:uLnTx/>
                <a:uFillTx/>
                <a:latin typeface="Segoe UI" panose="020B0502040204020203" pitchFamily="34" charset="0"/>
                <a:cs typeface="Segoe UI" panose="020B0502040204020203"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22</a:t>
            </a:fld>
            <a:endParaRPr kumimoji="0" lang="pl-PL" sz="75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pic>
        <p:nvPicPr>
          <p:cNvPr id="5" name="Obraz 4">
            <a:extLst>
              <a:ext uri="{FF2B5EF4-FFF2-40B4-BE49-F238E27FC236}">
                <a16:creationId xmlns:a16="http://schemas.microsoft.com/office/drawing/2014/main" id="{FF99F992-4585-D2C3-34BC-2DF1474ADB31}"/>
              </a:ext>
            </a:extLst>
          </p:cNvPr>
          <p:cNvPicPr>
            <a:picLocks noChangeAspect="1"/>
          </p:cNvPicPr>
          <p:nvPr/>
        </p:nvPicPr>
        <p:blipFill>
          <a:blip r:embed="rId2"/>
          <a:stretch>
            <a:fillRect/>
          </a:stretch>
        </p:blipFill>
        <p:spPr>
          <a:xfrm>
            <a:off x="631142" y="1481947"/>
            <a:ext cx="7881716" cy="4828938"/>
          </a:xfrm>
          <a:prstGeom prst="rect">
            <a:avLst/>
          </a:prstGeom>
        </p:spPr>
      </p:pic>
      <p:sp>
        <p:nvSpPr>
          <p:cNvPr id="6" name="pole tekstowe 5">
            <a:extLst>
              <a:ext uri="{FF2B5EF4-FFF2-40B4-BE49-F238E27FC236}">
                <a16:creationId xmlns:a16="http://schemas.microsoft.com/office/drawing/2014/main" id="{068E2322-3CFB-3858-8F51-A677A0B0A37D}"/>
              </a:ext>
            </a:extLst>
          </p:cNvPr>
          <p:cNvSpPr txBox="1"/>
          <p:nvPr/>
        </p:nvSpPr>
        <p:spPr>
          <a:xfrm>
            <a:off x="130651" y="1379049"/>
            <a:ext cx="846377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Łączne środki pochodzące z ETS2 dostępne dla Polski w latach 2026-2032 r.</a:t>
            </a:r>
            <a:r>
              <a:rPr kumimoji="0" lang="pl-PL"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061343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79789-B84B-394F-88C6-BED9EE24B547}"/>
              </a:ext>
            </a:extLst>
          </p:cNvPr>
          <p:cNvSpPr>
            <a:spLocks noGrp="1"/>
          </p:cNvSpPr>
          <p:nvPr>
            <p:ph type="ctrTitle"/>
          </p:nvPr>
        </p:nvSpPr>
        <p:spPr>
          <a:xfrm>
            <a:off x="481701" y="532696"/>
            <a:ext cx="8223388" cy="774414"/>
          </a:xfrm>
        </p:spPr>
        <p:txBody>
          <a:bodyPr>
            <a:normAutofit fontScale="90000"/>
          </a:bodyPr>
          <a:lstStyle/>
          <a:p>
            <a:r>
              <a:rPr lang="pl-PL" sz="2900" dirty="0">
                <a:latin typeface="Gill Sans MT" panose="020B0502020104020203" pitchFamily="34" charset="0"/>
              </a:rPr>
              <a:t>Raport Instytutu Reform: </a:t>
            </a:r>
            <a:br>
              <a:rPr lang="pl-PL" sz="2900" dirty="0">
                <a:latin typeface="Gill Sans MT" panose="020B0502020104020203" pitchFamily="34" charset="0"/>
              </a:rPr>
            </a:br>
            <a:r>
              <a:rPr lang="pl-PL" sz="2900" i="1" dirty="0">
                <a:solidFill>
                  <a:schemeClr val="accent1"/>
                </a:solidFill>
                <a:latin typeface="Gill Sans MT" panose="020B0502020104020203" pitchFamily="34" charset="0"/>
              </a:rPr>
              <a:t>Pokonać ubóstwo energetyczne i transportowe </a:t>
            </a:r>
            <a:br>
              <a:rPr lang="pl-PL" sz="2900" dirty="0">
                <a:latin typeface="Gill Sans MT" panose="020B0502020104020203" pitchFamily="34" charset="0"/>
              </a:rPr>
            </a:br>
            <a:br>
              <a:rPr lang="pl-PL" sz="2900" dirty="0">
                <a:latin typeface="Gill Sans MT" panose="020B0502020104020203" pitchFamily="34" charset="0"/>
              </a:rPr>
            </a:br>
            <a:endParaRPr lang="pl-PL" sz="2400" b="0" i="1" dirty="0">
              <a:latin typeface="Gill Sans MT" panose="020B0502020104020203" pitchFamily="34" charset="0"/>
            </a:endParaRPr>
          </a:p>
        </p:txBody>
      </p:sp>
      <p:sp>
        <p:nvSpPr>
          <p:cNvPr id="2" name="Date Placeholder 1">
            <a:extLst>
              <a:ext uri="{FF2B5EF4-FFF2-40B4-BE49-F238E27FC236}">
                <a16:creationId xmlns:a16="http://schemas.microsoft.com/office/drawing/2014/main" id="{54F60BDD-3477-8A16-5F70-779FF11AF99A}"/>
              </a:ext>
            </a:extLst>
          </p:cNvPr>
          <p:cNvSpPr>
            <a:spLocks noGrp="1"/>
          </p:cNvSpPr>
          <p:nvPr>
            <p:ph type="dt" sz="half" idx="10"/>
          </p:nvPr>
        </p:nvSpPr>
        <p:spPr>
          <a:xfrm>
            <a:off x="504000" y="6413783"/>
            <a:ext cx="1144246" cy="101037"/>
          </a:xfrm>
        </p:spPr>
        <p:txBody>
          <a:bodyPr/>
          <a:lstStyle/>
          <a:p>
            <a:pPr>
              <a:spcAft>
                <a:spcPts val="600"/>
              </a:spcAft>
            </a:pPr>
            <a:r>
              <a:rPr lang="pl-PL">
                <a:latin typeface="Silka Medium" pitchFamily="2" charset="77"/>
              </a:rPr>
              <a:t>0</a:t>
            </a:r>
            <a:fld id="{52A8760C-B3AD-8043-B14A-26F4E55C11FF}" type="slidenum">
              <a:rPr lang="pl-PL" smtClean="0">
                <a:latin typeface="Silka Medium" pitchFamily="2" charset="77"/>
              </a:rPr>
              <a:pPr>
                <a:spcAft>
                  <a:spcPts val="600"/>
                </a:spcAft>
              </a:pPr>
              <a:t>23</a:t>
            </a:fld>
            <a:endParaRPr lang="pl-PL"/>
          </a:p>
        </p:txBody>
      </p:sp>
      <p:pic>
        <p:nvPicPr>
          <p:cNvPr id="5" name="Obraz 4">
            <a:hlinkClick r:id="rId2"/>
            <a:extLst>
              <a:ext uri="{FF2B5EF4-FFF2-40B4-BE49-F238E27FC236}">
                <a16:creationId xmlns:a16="http://schemas.microsoft.com/office/drawing/2014/main" id="{8C6F0A19-976D-331B-3D8D-9FDBE4F2180F}"/>
              </a:ext>
            </a:extLst>
          </p:cNvPr>
          <p:cNvPicPr>
            <a:picLocks noChangeAspect="1"/>
          </p:cNvPicPr>
          <p:nvPr/>
        </p:nvPicPr>
        <p:blipFill>
          <a:blip r:embed="rId3"/>
          <a:stretch>
            <a:fillRect/>
          </a:stretch>
        </p:blipFill>
        <p:spPr>
          <a:xfrm>
            <a:off x="4572000" y="1261683"/>
            <a:ext cx="3501084" cy="5063621"/>
          </a:xfrm>
          <a:prstGeom prst="rect">
            <a:avLst/>
          </a:prstGeom>
          <a:ln>
            <a:noFill/>
          </a:ln>
          <a:effectLst>
            <a:outerShdw blurRad="292100" dist="139700" dir="2700000" algn="tl" rotWithShape="0">
              <a:srgbClr val="333333">
                <a:alpha val="65000"/>
              </a:srgbClr>
            </a:outerShdw>
          </a:effectLst>
        </p:spPr>
      </p:pic>
      <p:pic>
        <p:nvPicPr>
          <p:cNvPr id="4" name="Obraz 3" descr="Obraz zawierający wzór, piksel, ścieg&#10;&#10;Zawartość wygenerowana przez sztuczną inteligencję może być niepoprawna.">
            <a:extLst>
              <a:ext uri="{FF2B5EF4-FFF2-40B4-BE49-F238E27FC236}">
                <a16:creationId xmlns:a16="http://schemas.microsoft.com/office/drawing/2014/main" id="{7F360923-21B8-C2A2-C246-F8E4A295B59C}"/>
              </a:ext>
            </a:extLst>
          </p:cNvPr>
          <p:cNvPicPr>
            <a:picLocks noChangeAspect="1"/>
          </p:cNvPicPr>
          <p:nvPr/>
        </p:nvPicPr>
        <p:blipFill>
          <a:blip r:embed="rId4"/>
          <a:stretch>
            <a:fillRect/>
          </a:stretch>
        </p:blipFill>
        <p:spPr>
          <a:xfrm>
            <a:off x="657871" y="1837041"/>
            <a:ext cx="3458294" cy="3458294"/>
          </a:xfrm>
          <a:prstGeom prst="rect">
            <a:avLst/>
          </a:prstGeom>
        </p:spPr>
      </p:pic>
    </p:spTree>
    <p:extLst>
      <p:ext uri="{BB962C8B-B14F-4D97-AF65-F5344CB8AC3E}">
        <p14:creationId xmlns:p14="http://schemas.microsoft.com/office/powerpoint/2010/main" val="3131900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0111D-A035-A09A-E783-43B20C9EDB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122E6D-18E8-4A81-CCC8-E7CD482CE19D}"/>
              </a:ext>
            </a:extLst>
          </p:cNvPr>
          <p:cNvSpPr>
            <a:spLocks noGrp="1"/>
          </p:cNvSpPr>
          <p:nvPr>
            <p:ph type="ctrTitle"/>
          </p:nvPr>
        </p:nvSpPr>
        <p:spPr>
          <a:xfrm>
            <a:off x="481701" y="532696"/>
            <a:ext cx="8223388" cy="774414"/>
          </a:xfrm>
        </p:spPr>
        <p:txBody>
          <a:bodyPr>
            <a:normAutofit fontScale="90000"/>
          </a:bodyPr>
          <a:lstStyle/>
          <a:p>
            <a:r>
              <a:rPr lang="pl-PL" sz="2900" b="0" i="1" dirty="0">
                <a:latin typeface="Gill Sans MT" panose="020B0502020104020203" pitchFamily="34" charset="0"/>
              </a:rPr>
              <a:t>Przy okazji… </a:t>
            </a:r>
            <a:r>
              <a:rPr lang="pl-PL" sz="2900" dirty="0">
                <a:latin typeface="Gill Sans MT" panose="020B0502020104020203" pitchFamily="34" charset="0"/>
              </a:rPr>
              <a:t>trwają konsultacje publiczne projektu </a:t>
            </a:r>
            <a:r>
              <a:rPr lang="pl-PL" sz="2900" dirty="0">
                <a:solidFill>
                  <a:srgbClr val="0081FC"/>
                </a:solidFill>
                <a:latin typeface="Gill Sans MT" panose="020B0502020104020203" pitchFamily="34" charset="0"/>
              </a:rPr>
              <a:t>Strategii Rozwoju Polski do 2035 r. </a:t>
            </a:r>
            <a:br>
              <a:rPr lang="pl-PL" sz="2900" dirty="0">
                <a:latin typeface="Gill Sans MT" panose="020B0502020104020203" pitchFamily="34" charset="0"/>
              </a:rPr>
            </a:br>
            <a:br>
              <a:rPr lang="pl-PL" sz="2900" dirty="0">
                <a:latin typeface="Gill Sans MT" panose="020B0502020104020203" pitchFamily="34" charset="0"/>
              </a:rPr>
            </a:br>
            <a:br>
              <a:rPr lang="pl-PL" sz="2900" dirty="0">
                <a:latin typeface="Gill Sans MT" panose="020B0502020104020203" pitchFamily="34" charset="0"/>
              </a:rPr>
            </a:br>
            <a:endParaRPr lang="pl-PL" sz="2400" b="0" i="1" dirty="0">
              <a:latin typeface="Gill Sans MT" panose="020B0502020104020203" pitchFamily="34" charset="0"/>
            </a:endParaRPr>
          </a:p>
        </p:txBody>
      </p:sp>
      <p:sp>
        <p:nvSpPr>
          <p:cNvPr id="2" name="Date Placeholder 1">
            <a:extLst>
              <a:ext uri="{FF2B5EF4-FFF2-40B4-BE49-F238E27FC236}">
                <a16:creationId xmlns:a16="http://schemas.microsoft.com/office/drawing/2014/main" id="{BD979775-02B8-E2FC-BB84-C9E20F806DEA}"/>
              </a:ext>
            </a:extLst>
          </p:cNvPr>
          <p:cNvSpPr>
            <a:spLocks noGrp="1"/>
          </p:cNvSpPr>
          <p:nvPr>
            <p:ph type="dt" sz="half" idx="10"/>
          </p:nvPr>
        </p:nvSpPr>
        <p:spPr>
          <a:xfrm>
            <a:off x="504000" y="6413783"/>
            <a:ext cx="1144246" cy="101037"/>
          </a:xfrm>
        </p:spPr>
        <p:txBody>
          <a:bodyPr/>
          <a:lstStyle/>
          <a:p>
            <a:pPr>
              <a:spcAft>
                <a:spcPts val="600"/>
              </a:spcAft>
            </a:pPr>
            <a:r>
              <a:rPr lang="pl-PL">
                <a:latin typeface="Silka Medium" pitchFamily="2" charset="77"/>
              </a:rPr>
              <a:t>0</a:t>
            </a:r>
            <a:fld id="{52A8760C-B3AD-8043-B14A-26F4E55C11FF}" type="slidenum">
              <a:rPr lang="pl-PL" smtClean="0">
                <a:latin typeface="Silka Medium" pitchFamily="2" charset="77"/>
              </a:rPr>
              <a:pPr>
                <a:spcAft>
                  <a:spcPts val="600"/>
                </a:spcAft>
              </a:pPr>
              <a:t>24</a:t>
            </a:fld>
            <a:endParaRPr lang="pl-PL"/>
          </a:p>
        </p:txBody>
      </p:sp>
      <p:pic>
        <p:nvPicPr>
          <p:cNvPr id="8" name="Obraz 7">
            <a:hlinkClick r:id="rId2"/>
            <a:extLst>
              <a:ext uri="{FF2B5EF4-FFF2-40B4-BE49-F238E27FC236}">
                <a16:creationId xmlns:a16="http://schemas.microsoft.com/office/drawing/2014/main" id="{84C7A03E-16BD-0568-008F-841DBA17957E}"/>
              </a:ext>
            </a:extLst>
          </p:cNvPr>
          <p:cNvPicPr>
            <a:picLocks noChangeAspect="1"/>
          </p:cNvPicPr>
          <p:nvPr/>
        </p:nvPicPr>
        <p:blipFill>
          <a:blip r:embed="rId3"/>
          <a:stretch>
            <a:fillRect/>
          </a:stretch>
        </p:blipFill>
        <p:spPr>
          <a:xfrm>
            <a:off x="5090699" y="1307110"/>
            <a:ext cx="3614390" cy="5018194"/>
          </a:xfrm>
          <a:prstGeom prst="rect">
            <a:avLst/>
          </a:prstGeom>
        </p:spPr>
      </p:pic>
      <p:sp>
        <p:nvSpPr>
          <p:cNvPr id="10" name="pole tekstowe 9">
            <a:extLst>
              <a:ext uri="{FF2B5EF4-FFF2-40B4-BE49-F238E27FC236}">
                <a16:creationId xmlns:a16="http://schemas.microsoft.com/office/drawing/2014/main" id="{E9ACDB41-A627-A7BC-BCFC-3F58B0CD4138}"/>
              </a:ext>
            </a:extLst>
          </p:cNvPr>
          <p:cNvSpPr txBox="1"/>
          <p:nvPr/>
        </p:nvSpPr>
        <p:spPr>
          <a:xfrm>
            <a:off x="364255" y="2302265"/>
            <a:ext cx="4572000" cy="2585323"/>
          </a:xfrm>
          <a:prstGeom prst="rect">
            <a:avLst/>
          </a:prstGeom>
          <a:noFill/>
        </p:spPr>
        <p:txBody>
          <a:bodyPr wrap="square">
            <a:spAutoFit/>
          </a:bodyPr>
          <a:lstStyle/>
          <a:p>
            <a:pPr marL="285750" indent="-285750">
              <a:buFont typeface="Arial" panose="020B0604020202020204" pitchFamily="34" charset="0"/>
              <a:buChar char="•"/>
            </a:pPr>
            <a:r>
              <a:rPr lang="pl-PL" i="0" dirty="0">
                <a:solidFill>
                  <a:srgbClr val="1B1B1B"/>
                </a:solidFill>
                <a:effectLst/>
                <a:latin typeface="Segoe UI" panose="020B0502040204020203" pitchFamily="34" charset="0"/>
                <a:cs typeface="Segoe UI" panose="020B0502040204020203" pitchFamily="34" charset="0"/>
              </a:rPr>
              <a:t>Kluczowy dokument strategiczny określający cele i kierunki rozwoju kraju w wymiarze </a:t>
            </a:r>
            <a:r>
              <a:rPr lang="pl-PL" b="1" i="0" dirty="0">
                <a:solidFill>
                  <a:srgbClr val="0081FC"/>
                </a:solidFill>
                <a:effectLst/>
                <a:latin typeface="Segoe UI" panose="020B0502040204020203" pitchFamily="34" charset="0"/>
                <a:cs typeface="Segoe UI" panose="020B0502040204020203" pitchFamily="34" charset="0"/>
              </a:rPr>
              <a:t>społecznym, gospodarczym </a:t>
            </a:r>
            <a:r>
              <a:rPr lang="pl-PL" i="0" dirty="0">
                <a:solidFill>
                  <a:srgbClr val="1B1B1B"/>
                </a:solidFill>
                <a:effectLst/>
                <a:latin typeface="Segoe UI" panose="020B0502040204020203" pitchFamily="34" charset="0"/>
                <a:cs typeface="Segoe UI" panose="020B0502040204020203" pitchFamily="34" charset="0"/>
              </a:rPr>
              <a:t>i przestrzennym.</a:t>
            </a:r>
          </a:p>
          <a:p>
            <a:pPr marL="285750" indent="-285750">
              <a:buFont typeface="Arial" panose="020B0604020202020204" pitchFamily="34" charset="0"/>
              <a:buChar char="•"/>
            </a:pPr>
            <a:endParaRPr lang="pl-PL" i="0" dirty="0">
              <a:solidFill>
                <a:srgbClr val="1B1B1B"/>
              </a:solidFill>
              <a:effectLst/>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pl-PL" dirty="0">
                <a:solidFill>
                  <a:srgbClr val="1B1B1B"/>
                </a:solidFill>
                <a:latin typeface="Segoe UI" panose="020B0502040204020203" pitchFamily="34" charset="0"/>
                <a:cs typeface="Segoe UI" panose="020B0502040204020203" pitchFamily="34" charset="0"/>
              </a:rPr>
              <a:t>Powinien być spójny z PSK.</a:t>
            </a:r>
            <a:endParaRPr lang="pl-PL" i="0" dirty="0">
              <a:solidFill>
                <a:srgbClr val="1B1B1B"/>
              </a:solidFill>
              <a:effectLst/>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pl-PL" dirty="0">
              <a:solidFill>
                <a:srgbClr val="1B1B1B"/>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pl-PL" dirty="0">
                <a:solidFill>
                  <a:srgbClr val="1B1B1B"/>
                </a:solidFill>
                <a:latin typeface="Segoe UI" panose="020B0502040204020203" pitchFamily="34" charset="0"/>
                <a:cs typeface="Segoe UI" panose="020B0502040204020203" pitchFamily="34" charset="0"/>
              </a:rPr>
              <a:t>Konsultacje publiczne trwają </a:t>
            </a:r>
            <a:r>
              <a:rPr lang="pl-PL" b="1" dirty="0">
                <a:solidFill>
                  <a:srgbClr val="0081FC"/>
                </a:solidFill>
                <a:latin typeface="Segoe UI" panose="020B0502040204020203" pitchFamily="34" charset="0"/>
                <a:cs typeface="Segoe UI" panose="020B0502040204020203" pitchFamily="34" charset="0"/>
              </a:rPr>
              <a:t>do końca października</a:t>
            </a:r>
            <a:r>
              <a:rPr lang="pl-PL" dirty="0">
                <a:solidFill>
                  <a:srgbClr val="1B1B1B"/>
                </a:solidFill>
                <a:latin typeface="Segoe UI" panose="020B0502040204020203" pitchFamily="34" charset="0"/>
                <a:cs typeface="Segoe UI" panose="020B0502040204020203" pitchFamily="34" charset="0"/>
              </a:rPr>
              <a:t> (</a:t>
            </a:r>
            <a:r>
              <a:rPr lang="pl-PL" dirty="0">
                <a:solidFill>
                  <a:srgbClr val="1B1B1B"/>
                </a:solidFill>
                <a:latin typeface="Segoe UI" panose="020B0502040204020203" pitchFamily="34" charset="0"/>
                <a:cs typeface="Segoe UI" panose="020B0502040204020203" pitchFamily="34" charset="0"/>
                <a:hlinkClick r:id="rId2"/>
              </a:rPr>
              <a:t>link</a:t>
            </a:r>
            <a:r>
              <a:rPr lang="pl-PL" dirty="0">
                <a:solidFill>
                  <a:srgbClr val="1B1B1B"/>
                </a:solidFill>
                <a:latin typeface="Segoe UI" panose="020B0502040204020203" pitchFamily="34" charset="0"/>
                <a:cs typeface="Segoe UI" panose="020B0502040204020203" pitchFamily="34" charset="0"/>
              </a:rPr>
              <a:t>).</a:t>
            </a:r>
            <a:endParaRPr lang="pl-PL"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7102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C29E-D1E6-834D-B7C7-A780439678D7}"/>
              </a:ext>
            </a:extLst>
          </p:cNvPr>
          <p:cNvSpPr>
            <a:spLocks noGrp="1"/>
          </p:cNvSpPr>
          <p:nvPr>
            <p:ph type="ctrTitle"/>
          </p:nvPr>
        </p:nvSpPr>
        <p:spPr>
          <a:xfrm>
            <a:off x="504000" y="2937754"/>
            <a:ext cx="7791901" cy="390209"/>
          </a:xfrm>
        </p:spPr>
        <p:txBody>
          <a:bodyPr>
            <a:normAutofit/>
          </a:bodyPr>
          <a:lstStyle/>
          <a:p>
            <a:r>
              <a:rPr lang="pl-PL" sz="2800" dirty="0">
                <a:latin typeface="Segoe UI" panose="020B0502040204020203" pitchFamily="34" charset="0"/>
                <a:cs typeface="Segoe UI" panose="020B0502040204020203" pitchFamily="34" charset="0"/>
              </a:rPr>
              <a:t>Dziękuję za uwagę</a:t>
            </a:r>
          </a:p>
        </p:txBody>
      </p:sp>
    </p:spTree>
    <p:extLst>
      <p:ext uri="{BB962C8B-B14F-4D97-AF65-F5344CB8AC3E}">
        <p14:creationId xmlns:p14="http://schemas.microsoft.com/office/powerpoint/2010/main" val="385264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96BF0AB-5692-86DE-CD2D-77D7CDC8CF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E1EE46-A677-9F8C-48AC-2FD3A7C37B81}"/>
              </a:ext>
            </a:extLst>
          </p:cNvPr>
          <p:cNvSpPr>
            <a:spLocks noGrp="1"/>
          </p:cNvSpPr>
          <p:nvPr>
            <p:ph type="ctrTitle"/>
          </p:nvPr>
        </p:nvSpPr>
        <p:spPr>
          <a:xfrm>
            <a:off x="514158" y="432417"/>
            <a:ext cx="8059877" cy="417977"/>
          </a:xfrm>
        </p:spPr>
        <p:txBody>
          <a:bodyPr>
            <a:normAutofit fontScale="90000"/>
          </a:bodyPr>
          <a:lstStyle/>
          <a:p>
            <a:r>
              <a:rPr lang="pl-PL" sz="3200" dirty="0">
                <a:solidFill>
                  <a:srgbClr val="0081FC"/>
                </a:solidFill>
                <a:latin typeface="Segoe UI" panose="020B0502040204020203" pitchFamily="34" charset="0"/>
                <a:cs typeface="Segoe UI" panose="020B0502040204020203" pitchFamily="34" charset="0"/>
              </a:rPr>
              <a:t>Sektor budynków </a:t>
            </a:r>
            <a:r>
              <a:rPr lang="pl-PL" sz="3200" dirty="0">
                <a:latin typeface="Segoe UI" panose="020B0502040204020203" pitchFamily="34" charset="0"/>
                <a:cs typeface="Segoe UI" panose="020B0502040204020203" pitchFamily="34" charset="0"/>
              </a:rPr>
              <a:t>w Planie</a:t>
            </a:r>
          </a:p>
        </p:txBody>
      </p:sp>
      <p:sp>
        <p:nvSpPr>
          <p:cNvPr id="4" name="Date Placeholder 1">
            <a:extLst>
              <a:ext uri="{FF2B5EF4-FFF2-40B4-BE49-F238E27FC236}">
                <a16:creationId xmlns:a16="http://schemas.microsoft.com/office/drawing/2014/main" id="{A8260830-3579-3900-2A12-D390FD7A6079}"/>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26</a:t>
            </a:fld>
            <a:endParaRPr lang="pl-PL">
              <a:latin typeface="Segoe UI" panose="020B0502040204020203" pitchFamily="34" charset="0"/>
              <a:cs typeface="Segoe UI" panose="020B0502040204020203" pitchFamily="34" charset="0"/>
            </a:endParaRPr>
          </a:p>
        </p:txBody>
      </p:sp>
      <p:graphicFrame>
        <p:nvGraphicFramePr>
          <p:cNvPr id="2" name="Tabela 1">
            <a:extLst>
              <a:ext uri="{FF2B5EF4-FFF2-40B4-BE49-F238E27FC236}">
                <a16:creationId xmlns:a16="http://schemas.microsoft.com/office/drawing/2014/main" id="{F59EB0FC-9212-9EF3-0A0B-001EE84C251A}"/>
              </a:ext>
            </a:extLst>
          </p:cNvPr>
          <p:cNvGraphicFramePr>
            <a:graphicFrameLocks noGrp="1"/>
          </p:cNvGraphicFramePr>
          <p:nvPr>
            <p:extLst>
              <p:ext uri="{D42A27DB-BD31-4B8C-83A1-F6EECF244321}">
                <p14:modId xmlns:p14="http://schemas.microsoft.com/office/powerpoint/2010/main" val="1697270704"/>
              </p:ext>
            </p:extLst>
          </p:nvPr>
        </p:nvGraphicFramePr>
        <p:xfrm>
          <a:off x="423643" y="981513"/>
          <a:ext cx="8296713" cy="5143139"/>
        </p:xfrm>
        <a:graphic>
          <a:graphicData uri="http://schemas.openxmlformats.org/drawingml/2006/table">
            <a:tbl>
              <a:tblPr firstRow="1" firstCol="1" bandRow="1">
                <a:tableStyleId>{5C22544A-7EE6-4342-B048-85BDC9FD1C3A}</a:tableStyleId>
              </a:tblPr>
              <a:tblGrid>
                <a:gridCol w="4843268">
                  <a:extLst>
                    <a:ext uri="{9D8B030D-6E8A-4147-A177-3AD203B41FA5}">
                      <a16:colId xmlns:a16="http://schemas.microsoft.com/office/drawing/2014/main" val="3077209321"/>
                    </a:ext>
                  </a:extLst>
                </a:gridCol>
                <a:gridCol w="794135">
                  <a:extLst>
                    <a:ext uri="{9D8B030D-6E8A-4147-A177-3AD203B41FA5}">
                      <a16:colId xmlns:a16="http://schemas.microsoft.com/office/drawing/2014/main" val="2853049960"/>
                    </a:ext>
                  </a:extLst>
                </a:gridCol>
                <a:gridCol w="2659310">
                  <a:extLst>
                    <a:ext uri="{9D8B030D-6E8A-4147-A177-3AD203B41FA5}">
                      <a16:colId xmlns:a16="http://schemas.microsoft.com/office/drawing/2014/main" val="3817987501"/>
                    </a:ext>
                  </a:extLst>
                </a:gridCol>
              </a:tblGrid>
              <a:tr h="490295">
                <a:tc>
                  <a:txBody>
                    <a:bodyPr/>
                    <a:lstStyle/>
                    <a:p>
                      <a:pPr>
                        <a:spcAft>
                          <a:spcPts val="900"/>
                        </a:spcAft>
                        <a:buNone/>
                      </a:pPr>
                      <a:r>
                        <a:rPr lang="pl-PL" sz="1050" dirty="0">
                          <a:effectLst/>
                        </a:rPr>
                        <a:t>Inwestycja</a:t>
                      </a:r>
                      <a:endParaRPr lang="pl-PL" sz="105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en-GB" sz="1200" dirty="0" err="1">
                          <a:effectLst/>
                        </a:rPr>
                        <a:t>Razem</a:t>
                      </a:r>
                      <a:r>
                        <a:rPr lang="pl-PL" sz="1200" dirty="0">
                          <a:effectLst/>
                        </a:rPr>
                        <a:t> (mld EUR)</a:t>
                      </a:r>
                      <a:endParaRPr lang="pl-PL" sz="12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050" dirty="0">
                          <a:effectLst/>
                          <a:latin typeface="Times" panose="02020603050405020304" pitchFamily="18" charset="0"/>
                          <a:ea typeface="Yu Mincho" panose="02020400000000000000" pitchFamily="18" charset="-128"/>
                          <a:cs typeface="Times New Roman" panose="02020603050405020304" pitchFamily="18" charset="0"/>
                        </a:rPr>
                        <a:t>Cele na lata 2026-2032</a:t>
                      </a:r>
                    </a:p>
                  </a:txBody>
                  <a:tcPr marL="68580" marR="68580" marT="0" marB="0"/>
                </a:tc>
                <a:extLst>
                  <a:ext uri="{0D108BD9-81ED-4DB2-BD59-A6C34878D82A}">
                    <a16:rowId xmlns:a16="http://schemas.microsoft.com/office/drawing/2014/main" val="1332563625"/>
                  </a:ext>
                </a:extLst>
              </a:tr>
              <a:tr h="808332">
                <a:tc>
                  <a:txBody>
                    <a:bodyPr/>
                    <a:lstStyle/>
                    <a:p>
                      <a:pPr>
                        <a:spcAft>
                          <a:spcPts val="900"/>
                        </a:spcAft>
                        <a:buNone/>
                      </a:pPr>
                      <a:r>
                        <a:rPr lang="pl-PL" sz="1400" dirty="0">
                          <a:effectLst/>
                        </a:rPr>
                        <a:t>Program „Czyste Powietrze”</a:t>
                      </a:r>
                      <a:endParaRPr lang="pl-PL" sz="14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rPr>
                        <a:t> 3,113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129 600 </a:t>
                      </a:r>
                      <a:r>
                        <a:rPr lang="pl-PL" sz="1200" dirty="0">
                          <a:effectLst/>
                          <a:latin typeface="Times" panose="02020603050405020304" pitchFamily="18" charset="0"/>
                          <a:ea typeface="Yu Mincho" panose="02020400000000000000" pitchFamily="18" charset="-128"/>
                          <a:cs typeface="Times New Roman" panose="02020603050405020304" pitchFamily="18" charset="0"/>
                        </a:rPr>
                        <a:t>wymienionych źródeł ciepła</a:t>
                      </a:r>
                    </a:p>
                    <a:p>
                      <a:pPr>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140 400 </a:t>
                      </a:r>
                      <a:r>
                        <a:rPr lang="pl-PL" sz="1200" dirty="0">
                          <a:effectLst/>
                          <a:latin typeface="Times" panose="02020603050405020304" pitchFamily="18" charset="0"/>
                          <a:ea typeface="Yu Mincho" panose="02020400000000000000" pitchFamily="18" charset="-128"/>
                          <a:cs typeface="Times New Roman" panose="02020603050405020304" pitchFamily="18" charset="0"/>
                        </a:rPr>
                        <a:t>budynków poddanych termomodernizacji</a:t>
                      </a:r>
                    </a:p>
                  </a:txBody>
                  <a:tcPr marL="68580" marR="68580" marT="0" marB="0"/>
                </a:tc>
                <a:extLst>
                  <a:ext uri="{0D108BD9-81ED-4DB2-BD59-A6C34878D82A}">
                    <a16:rowId xmlns:a16="http://schemas.microsoft.com/office/drawing/2014/main" val="791729044"/>
                  </a:ext>
                </a:extLst>
              </a:tr>
              <a:tr h="514393">
                <a:tc>
                  <a:txBody>
                    <a:bodyPr/>
                    <a:lstStyle/>
                    <a:p>
                      <a:pPr>
                        <a:spcAft>
                          <a:spcPts val="900"/>
                        </a:spcAft>
                        <a:buNone/>
                      </a:pPr>
                      <a:r>
                        <a:rPr lang="pl-PL" sz="1400">
                          <a:effectLst/>
                        </a:rPr>
                        <a:t>Program „Budownictwa socjalnego i komunalnego” </a:t>
                      </a:r>
                      <a:endParaRPr lang="pl-PL" sz="140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rPr>
                        <a:t> 1,400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dirty="0">
                          <a:effectLst/>
                          <a:latin typeface="Times" panose="02020603050405020304" pitchFamily="18" charset="0"/>
                          <a:ea typeface="Yu Mincho" panose="02020400000000000000" pitchFamily="18" charset="-128"/>
                          <a:cs typeface="Times New Roman" panose="02020603050405020304" pitchFamily="18" charset="0"/>
                        </a:rPr>
                        <a:t>Spadek o </a:t>
                      </a:r>
                      <a:r>
                        <a:rPr lang="pl-PL" sz="1200" b="1" dirty="0">
                          <a:effectLst/>
                          <a:latin typeface="Times" panose="02020603050405020304" pitchFamily="18" charset="0"/>
                          <a:ea typeface="Yu Mincho" panose="02020400000000000000" pitchFamily="18" charset="-128"/>
                          <a:cs typeface="Times New Roman" panose="02020603050405020304" pitchFamily="18" charset="0"/>
                        </a:rPr>
                        <a:t>7% (do ok 110 tys.) </a:t>
                      </a:r>
                      <a:r>
                        <a:rPr lang="pl-PL" sz="1200" dirty="0">
                          <a:effectLst/>
                          <a:latin typeface="Times" panose="02020603050405020304" pitchFamily="18" charset="0"/>
                          <a:ea typeface="Yu Mincho" panose="02020400000000000000" pitchFamily="18" charset="-128"/>
                          <a:cs typeface="Times New Roman" panose="02020603050405020304" pitchFamily="18" charset="0"/>
                        </a:rPr>
                        <a:t>odsetka gospodarstw domowych oczekujących na najem gminny</a:t>
                      </a:r>
                    </a:p>
                  </a:txBody>
                  <a:tcPr marL="68580" marR="68580" marT="0" marB="0"/>
                </a:tc>
                <a:extLst>
                  <a:ext uri="{0D108BD9-81ED-4DB2-BD59-A6C34878D82A}">
                    <a16:rowId xmlns:a16="http://schemas.microsoft.com/office/drawing/2014/main" val="3202081965"/>
                  </a:ext>
                </a:extLst>
              </a:tr>
              <a:tr h="579685">
                <a:tc>
                  <a:txBody>
                    <a:bodyPr/>
                    <a:lstStyle/>
                    <a:p>
                      <a:pPr>
                        <a:spcAft>
                          <a:spcPts val="900"/>
                        </a:spcAft>
                        <a:buNone/>
                      </a:pPr>
                      <a:r>
                        <a:rPr lang="pl-PL" sz="1400" dirty="0">
                          <a:effectLst/>
                        </a:rPr>
                        <a:t>Program Wsparcia Mikroprzedsiębiorstw – efektywność energetyczna budynków</a:t>
                      </a:r>
                      <a:endParaRPr lang="pl-PL" sz="14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rPr>
                        <a:t> 0,461</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4825</a:t>
                      </a:r>
                      <a:r>
                        <a:rPr lang="pl-PL" sz="1200" dirty="0">
                          <a:effectLst/>
                          <a:latin typeface="Times" panose="02020603050405020304" pitchFamily="18" charset="0"/>
                          <a:ea typeface="Yu Mincho" panose="02020400000000000000" pitchFamily="18" charset="-128"/>
                          <a:cs typeface="Times New Roman" panose="02020603050405020304" pitchFamily="18" charset="0"/>
                        </a:rPr>
                        <a:t> wspartych mikroprzedsiębiorstw</a:t>
                      </a:r>
                    </a:p>
                  </a:txBody>
                  <a:tcPr marL="68580" marR="68580" marT="0" marB="0"/>
                </a:tc>
                <a:extLst>
                  <a:ext uri="{0D108BD9-81ED-4DB2-BD59-A6C34878D82A}">
                    <a16:rowId xmlns:a16="http://schemas.microsoft.com/office/drawing/2014/main" val="19580043"/>
                  </a:ext>
                </a:extLst>
              </a:tr>
              <a:tr h="289842">
                <a:tc>
                  <a:txBody>
                    <a:bodyPr/>
                    <a:lstStyle/>
                    <a:p>
                      <a:pPr>
                        <a:spcAft>
                          <a:spcPts val="900"/>
                        </a:spcAft>
                        <a:buNone/>
                      </a:pPr>
                      <a:r>
                        <a:rPr lang="pl-PL" sz="1400">
                          <a:effectLst/>
                        </a:rPr>
                        <a:t>Program Mieszkalnictwa Wspomaganego i Treningowego</a:t>
                      </a:r>
                      <a:endParaRPr lang="pl-PL" sz="140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rPr>
                        <a:t> 0,095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1000</a:t>
                      </a:r>
                      <a:r>
                        <a:rPr lang="pl-PL" sz="1200" dirty="0">
                          <a:effectLst/>
                          <a:latin typeface="Times" panose="02020603050405020304" pitchFamily="18" charset="0"/>
                          <a:ea typeface="Yu Mincho" panose="02020400000000000000" pitchFamily="18" charset="-128"/>
                          <a:cs typeface="Times New Roman" panose="02020603050405020304" pitchFamily="18" charset="0"/>
                        </a:rPr>
                        <a:t> utworzonych mieszkań</a:t>
                      </a:r>
                    </a:p>
                  </a:txBody>
                  <a:tcPr marL="68580" marR="68580" marT="0" marB="0"/>
                </a:tc>
                <a:extLst>
                  <a:ext uri="{0D108BD9-81ED-4DB2-BD59-A6C34878D82A}">
                    <a16:rowId xmlns:a16="http://schemas.microsoft.com/office/drawing/2014/main" val="3044167401"/>
                  </a:ext>
                </a:extLst>
              </a:tr>
              <a:tr h="634204">
                <a:tc>
                  <a:txBody>
                    <a:bodyPr/>
                    <a:lstStyle/>
                    <a:p>
                      <a:pPr>
                        <a:spcAft>
                          <a:spcPts val="900"/>
                        </a:spcAft>
                        <a:buNone/>
                      </a:pPr>
                      <a:r>
                        <a:rPr lang="pl-PL" sz="1400" dirty="0">
                          <a:effectLst/>
                        </a:rPr>
                        <a:t>Program „Szkolenia dla pracowników OPS w zakresie oferty dla ubogich energetycznie” </a:t>
                      </a:r>
                      <a:endParaRPr lang="pl-PL" sz="14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rPr>
                        <a:t> 0,008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8000</a:t>
                      </a:r>
                      <a:r>
                        <a:rPr lang="pl-PL" sz="1200" dirty="0">
                          <a:effectLst/>
                          <a:latin typeface="Times" panose="02020603050405020304" pitchFamily="18" charset="0"/>
                          <a:ea typeface="Yu Mincho" panose="02020400000000000000" pitchFamily="18" charset="-128"/>
                          <a:cs typeface="Times New Roman" panose="02020603050405020304" pitchFamily="18" charset="0"/>
                        </a:rPr>
                        <a:t> przeszkolonych pracowników OPS</a:t>
                      </a:r>
                    </a:p>
                  </a:txBody>
                  <a:tcPr marL="68580" marR="68580" marT="0" marB="0"/>
                </a:tc>
                <a:extLst>
                  <a:ext uri="{0D108BD9-81ED-4DB2-BD59-A6C34878D82A}">
                    <a16:rowId xmlns:a16="http://schemas.microsoft.com/office/drawing/2014/main" val="58199761"/>
                  </a:ext>
                </a:extLst>
              </a:tr>
              <a:tr h="579685">
                <a:tc>
                  <a:txBody>
                    <a:bodyPr/>
                    <a:lstStyle/>
                    <a:p>
                      <a:pPr>
                        <a:spcAft>
                          <a:spcPts val="900"/>
                        </a:spcAft>
                        <a:buNone/>
                      </a:pPr>
                      <a:r>
                        <a:rPr lang="pl-PL" sz="1400" dirty="0">
                          <a:effectLst/>
                        </a:rPr>
                        <a:t>Komponentu regionalny – wspieranie renowacji budynków</a:t>
                      </a:r>
                      <a:endParaRPr lang="pl-PL" sz="14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rPr>
                        <a:t> 0,744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2344</a:t>
                      </a:r>
                      <a:r>
                        <a:rPr lang="pl-PL" sz="1200" dirty="0">
                          <a:effectLst/>
                          <a:latin typeface="Times" panose="02020603050405020304" pitchFamily="18" charset="0"/>
                          <a:ea typeface="Yu Mincho" panose="02020400000000000000" pitchFamily="18" charset="-128"/>
                          <a:cs typeface="Times New Roman" panose="02020603050405020304" pitchFamily="18" charset="0"/>
                        </a:rPr>
                        <a:t> budynków poddanych renowacji</a:t>
                      </a:r>
                    </a:p>
                  </a:txBody>
                  <a:tcPr marL="68580" marR="68580" marT="0" marB="0"/>
                </a:tc>
                <a:extLst>
                  <a:ext uri="{0D108BD9-81ED-4DB2-BD59-A6C34878D82A}">
                    <a16:rowId xmlns:a16="http://schemas.microsoft.com/office/drawing/2014/main" val="2841090035"/>
                  </a:ext>
                </a:extLst>
              </a:tr>
              <a:tr h="869527">
                <a:tc>
                  <a:txBody>
                    <a:bodyPr/>
                    <a:lstStyle/>
                    <a:p>
                      <a:pPr>
                        <a:spcAft>
                          <a:spcPts val="900"/>
                        </a:spcAft>
                        <a:buNone/>
                      </a:pPr>
                      <a:r>
                        <a:rPr lang="pl-PL" sz="1400" dirty="0">
                          <a:effectLst/>
                        </a:rPr>
                        <a:t>Komponent regionalny – działania edukacyjne oraz doradztwa energetycznego/klimatycznego w ramach wsparcia sieci doradców klimatycznych zatrudnionych w </a:t>
                      </a:r>
                      <a:r>
                        <a:rPr lang="pl-PL" sz="1400" dirty="0" err="1">
                          <a:effectLst/>
                        </a:rPr>
                        <a:t>jst</a:t>
                      </a:r>
                      <a:endParaRPr lang="pl-PL" sz="14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rPr>
                        <a:t> 0,057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162</a:t>
                      </a:r>
                      <a:r>
                        <a:rPr lang="pl-PL" sz="1200" dirty="0">
                          <a:effectLst/>
                          <a:latin typeface="Times" panose="02020603050405020304" pitchFamily="18" charset="0"/>
                          <a:ea typeface="Yu Mincho" panose="02020400000000000000" pitchFamily="18" charset="-128"/>
                          <a:cs typeface="Times New Roman" panose="02020603050405020304" pitchFamily="18" charset="0"/>
                        </a:rPr>
                        <a:t> zatrudnionych dodatkowych doradców energetycznych</a:t>
                      </a:r>
                    </a:p>
                  </a:txBody>
                  <a:tcPr marL="68580" marR="68580" marT="0" marB="0"/>
                </a:tc>
                <a:extLst>
                  <a:ext uri="{0D108BD9-81ED-4DB2-BD59-A6C34878D82A}">
                    <a16:rowId xmlns:a16="http://schemas.microsoft.com/office/drawing/2014/main" val="4271230934"/>
                  </a:ext>
                </a:extLst>
              </a:tr>
              <a:tr h="342929">
                <a:tc>
                  <a:txBody>
                    <a:bodyPr/>
                    <a:lstStyle/>
                    <a:p>
                      <a:pPr>
                        <a:spcAft>
                          <a:spcPts val="900"/>
                        </a:spcAft>
                        <a:buNone/>
                      </a:pPr>
                      <a:r>
                        <a:rPr lang="pl-PL" sz="1400" dirty="0">
                          <a:effectLst/>
                        </a:rPr>
                        <a:t>Program Pilotażowy – społeczności energetyczne</a:t>
                      </a:r>
                      <a:endParaRPr lang="pl-PL" sz="14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b="1" dirty="0">
                          <a:effectLst/>
                        </a:rPr>
                        <a:t> 0,069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spcAft>
                          <a:spcPts val="900"/>
                        </a:spcAft>
                        <a:buNone/>
                      </a:pPr>
                      <a:r>
                        <a:rPr lang="pl-PL" sz="1200" dirty="0">
                          <a:effectLst/>
                          <a:latin typeface="Times" panose="02020603050405020304" pitchFamily="18" charset="0"/>
                          <a:ea typeface="Yu Mincho" panose="02020400000000000000" pitchFamily="18" charset="-128"/>
                          <a:cs typeface="Times New Roman" panose="02020603050405020304" pitchFamily="18" charset="0"/>
                        </a:rPr>
                        <a:t>Wsparcie projektów w </a:t>
                      </a:r>
                      <a:r>
                        <a:rPr lang="pl-PL" sz="1200" b="1" dirty="0">
                          <a:effectLst/>
                          <a:latin typeface="Times" panose="02020603050405020304" pitchFamily="18" charset="0"/>
                          <a:ea typeface="Yu Mincho" panose="02020400000000000000" pitchFamily="18" charset="-128"/>
                          <a:cs typeface="Times New Roman" panose="02020603050405020304" pitchFamily="18" charset="0"/>
                        </a:rPr>
                        <a:t>80</a:t>
                      </a:r>
                      <a:r>
                        <a:rPr lang="pl-PL" sz="1200" dirty="0">
                          <a:effectLst/>
                          <a:latin typeface="Times" panose="02020603050405020304" pitchFamily="18" charset="0"/>
                          <a:ea typeface="Yu Mincho" panose="02020400000000000000" pitchFamily="18" charset="-128"/>
                          <a:cs typeface="Times New Roman" panose="02020603050405020304" pitchFamily="18" charset="0"/>
                        </a:rPr>
                        <a:t> samorządach</a:t>
                      </a:r>
                    </a:p>
                  </a:txBody>
                  <a:tcPr marL="68580" marR="68580" marT="0" marB="0"/>
                </a:tc>
                <a:extLst>
                  <a:ext uri="{0D108BD9-81ED-4DB2-BD59-A6C34878D82A}">
                    <a16:rowId xmlns:a16="http://schemas.microsoft.com/office/drawing/2014/main" val="1133561820"/>
                  </a:ext>
                </a:extLst>
              </a:tr>
            </a:tbl>
          </a:graphicData>
        </a:graphic>
      </p:graphicFrame>
    </p:spTree>
    <p:extLst>
      <p:ext uri="{BB962C8B-B14F-4D97-AF65-F5344CB8AC3E}">
        <p14:creationId xmlns:p14="http://schemas.microsoft.com/office/powerpoint/2010/main" val="182287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6A729F2-0951-F7C9-9F04-6296D457AC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1C19EB-6DE7-EA05-C89B-E4D518640B11}"/>
              </a:ext>
            </a:extLst>
          </p:cNvPr>
          <p:cNvSpPr>
            <a:spLocks noGrp="1"/>
          </p:cNvSpPr>
          <p:nvPr>
            <p:ph type="ctrTitle"/>
          </p:nvPr>
        </p:nvSpPr>
        <p:spPr>
          <a:xfrm>
            <a:off x="514158" y="432417"/>
            <a:ext cx="8059877" cy="417977"/>
          </a:xfrm>
        </p:spPr>
        <p:txBody>
          <a:bodyPr>
            <a:normAutofit fontScale="90000"/>
          </a:bodyPr>
          <a:lstStyle/>
          <a:p>
            <a:r>
              <a:rPr lang="pl-PL" sz="3200" dirty="0">
                <a:solidFill>
                  <a:srgbClr val="0081FC"/>
                </a:solidFill>
                <a:latin typeface="Segoe UI" panose="020B0502040204020203" pitchFamily="34" charset="0"/>
                <a:cs typeface="Segoe UI" panose="020B0502040204020203" pitchFamily="34" charset="0"/>
              </a:rPr>
              <a:t>Sektor transportu </a:t>
            </a:r>
            <a:r>
              <a:rPr lang="pl-PL" sz="3200" dirty="0">
                <a:latin typeface="Segoe UI" panose="020B0502040204020203" pitchFamily="34" charset="0"/>
                <a:cs typeface="Segoe UI" panose="020B0502040204020203" pitchFamily="34" charset="0"/>
              </a:rPr>
              <a:t>w Planie</a:t>
            </a:r>
          </a:p>
        </p:txBody>
      </p:sp>
      <p:sp>
        <p:nvSpPr>
          <p:cNvPr id="4" name="Date Placeholder 1">
            <a:extLst>
              <a:ext uri="{FF2B5EF4-FFF2-40B4-BE49-F238E27FC236}">
                <a16:creationId xmlns:a16="http://schemas.microsoft.com/office/drawing/2014/main" id="{CC43AB32-0D43-46A0-C046-58B0377EF8C9}"/>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27</a:t>
            </a:fld>
            <a:endParaRPr lang="pl-PL">
              <a:latin typeface="Segoe UI" panose="020B0502040204020203" pitchFamily="34" charset="0"/>
              <a:cs typeface="Segoe UI" panose="020B0502040204020203" pitchFamily="34" charset="0"/>
            </a:endParaRPr>
          </a:p>
        </p:txBody>
      </p:sp>
      <p:graphicFrame>
        <p:nvGraphicFramePr>
          <p:cNvPr id="2" name="Tabela 1">
            <a:extLst>
              <a:ext uri="{FF2B5EF4-FFF2-40B4-BE49-F238E27FC236}">
                <a16:creationId xmlns:a16="http://schemas.microsoft.com/office/drawing/2014/main" id="{E929C22A-3B63-809D-9027-F1CE0A5B1F6B}"/>
              </a:ext>
            </a:extLst>
          </p:cNvPr>
          <p:cNvGraphicFramePr>
            <a:graphicFrameLocks noGrp="1"/>
          </p:cNvGraphicFramePr>
          <p:nvPr>
            <p:extLst>
              <p:ext uri="{D42A27DB-BD31-4B8C-83A1-F6EECF244321}">
                <p14:modId xmlns:p14="http://schemas.microsoft.com/office/powerpoint/2010/main" val="2718172033"/>
              </p:ext>
            </p:extLst>
          </p:nvPr>
        </p:nvGraphicFramePr>
        <p:xfrm>
          <a:off x="436226" y="951471"/>
          <a:ext cx="8321878" cy="5384225"/>
        </p:xfrm>
        <a:graphic>
          <a:graphicData uri="http://schemas.openxmlformats.org/drawingml/2006/table">
            <a:tbl>
              <a:tblPr firstRow="1" firstCol="1" bandRow="1">
                <a:tableStyleId>{5C22544A-7EE6-4342-B048-85BDC9FD1C3A}</a:tableStyleId>
              </a:tblPr>
              <a:tblGrid>
                <a:gridCol w="4160939">
                  <a:extLst>
                    <a:ext uri="{9D8B030D-6E8A-4147-A177-3AD203B41FA5}">
                      <a16:colId xmlns:a16="http://schemas.microsoft.com/office/drawing/2014/main" val="813289705"/>
                    </a:ext>
                  </a:extLst>
                </a:gridCol>
                <a:gridCol w="911795">
                  <a:extLst>
                    <a:ext uri="{9D8B030D-6E8A-4147-A177-3AD203B41FA5}">
                      <a16:colId xmlns:a16="http://schemas.microsoft.com/office/drawing/2014/main" val="1626518982"/>
                    </a:ext>
                  </a:extLst>
                </a:gridCol>
                <a:gridCol w="3249144">
                  <a:extLst>
                    <a:ext uri="{9D8B030D-6E8A-4147-A177-3AD203B41FA5}">
                      <a16:colId xmlns:a16="http://schemas.microsoft.com/office/drawing/2014/main" val="2664775829"/>
                    </a:ext>
                  </a:extLst>
                </a:gridCol>
              </a:tblGrid>
              <a:tr h="439729">
                <a:tc>
                  <a:txBody>
                    <a:bodyPr/>
                    <a:lstStyle/>
                    <a:p>
                      <a:pPr algn="l">
                        <a:spcAft>
                          <a:spcPts val="900"/>
                        </a:spcAft>
                        <a:buNone/>
                      </a:pPr>
                      <a:r>
                        <a:rPr lang="pl-PL" sz="1200" dirty="0">
                          <a:effectLst/>
                        </a:rPr>
                        <a:t>Inwestycja</a:t>
                      </a:r>
                      <a:endParaRPr lang="pl-PL" sz="12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en-GB" sz="1200" dirty="0" err="1">
                          <a:effectLst/>
                        </a:rPr>
                        <a:t>Razem</a:t>
                      </a:r>
                      <a:r>
                        <a:rPr lang="en-GB" sz="1200" dirty="0">
                          <a:effectLst/>
                        </a:rPr>
                        <a:t> [</a:t>
                      </a:r>
                      <a:r>
                        <a:rPr lang="pl-PL" sz="1200" dirty="0">
                          <a:effectLst/>
                        </a:rPr>
                        <a:t>mld </a:t>
                      </a:r>
                      <a:r>
                        <a:rPr lang="en-GB" sz="1200" dirty="0">
                          <a:effectLst/>
                        </a:rPr>
                        <a:t>EUR]</a:t>
                      </a:r>
                      <a:endParaRPr lang="pl-PL" sz="12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dirty="0">
                          <a:effectLst/>
                          <a:latin typeface="Times" panose="02020603050405020304" pitchFamily="18" charset="0"/>
                          <a:ea typeface="Yu Mincho" panose="02020400000000000000" pitchFamily="18" charset="-128"/>
                          <a:cs typeface="Times New Roman" panose="02020603050405020304" pitchFamily="18" charset="0"/>
                        </a:rPr>
                        <a:t>Cel na lata 2026-2032</a:t>
                      </a:r>
                    </a:p>
                  </a:txBody>
                  <a:tcPr marL="68580" marR="68580" marT="0" marB="0"/>
                </a:tc>
                <a:extLst>
                  <a:ext uri="{0D108BD9-81ED-4DB2-BD59-A6C34878D82A}">
                    <a16:rowId xmlns:a16="http://schemas.microsoft.com/office/drawing/2014/main" val="1939053153"/>
                  </a:ext>
                </a:extLst>
              </a:tr>
              <a:tr h="909967">
                <a:tc>
                  <a:txBody>
                    <a:bodyPr/>
                    <a:lstStyle/>
                    <a:p>
                      <a:pPr algn="l">
                        <a:spcAft>
                          <a:spcPts val="900"/>
                        </a:spcAft>
                        <a:buNone/>
                      </a:pPr>
                      <a:r>
                        <a:rPr lang="pl-PL" sz="1100" dirty="0">
                          <a:effectLst/>
                        </a:rPr>
                        <a:t>Inwestycje w obszarze zakupu taboru autobusowego</a:t>
                      </a:r>
                      <a:endParaRPr lang="pl-PL" sz="11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rPr>
                        <a:t> 0,326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88</a:t>
                      </a:r>
                      <a:r>
                        <a:rPr lang="pl-PL" sz="1200" b="0" dirty="0">
                          <a:effectLst/>
                          <a:latin typeface="Times" panose="02020603050405020304" pitchFamily="18" charset="0"/>
                          <a:ea typeface="Yu Mincho" panose="02020400000000000000" pitchFamily="18" charset="-128"/>
                          <a:cs typeface="Times New Roman" panose="02020603050405020304" pitchFamily="18" charset="0"/>
                        </a:rPr>
                        <a:t> pojazdów </a:t>
                      </a:r>
                      <a:r>
                        <a:rPr lang="pl-PL" sz="1200" b="0" dirty="0" err="1">
                          <a:effectLst/>
                          <a:latin typeface="Times" panose="02020603050405020304" pitchFamily="18" charset="0"/>
                          <a:ea typeface="Yu Mincho" panose="02020400000000000000" pitchFamily="18" charset="-128"/>
                          <a:cs typeface="Times New Roman" panose="02020603050405020304" pitchFamily="18" charset="0"/>
                        </a:rPr>
                        <a:t>bezemisyjnych</a:t>
                      </a:r>
                      <a:endParaRPr lang="pl-PL" sz="1200" b="0" dirty="0">
                        <a:effectLst/>
                        <a:latin typeface="Times" panose="02020603050405020304" pitchFamily="18" charset="0"/>
                        <a:ea typeface="Yu Mincho" panose="02020400000000000000" pitchFamily="18" charset="-128"/>
                        <a:cs typeface="Times New Roman" panose="02020603050405020304" pitchFamily="18" charset="0"/>
                      </a:endParaRPr>
                    </a:p>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391 </a:t>
                      </a:r>
                      <a:r>
                        <a:rPr lang="pl-PL" sz="1200" b="0" dirty="0">
                          <a:effectLst/>
                          <a:latin typeface="Times" panose="02020603050405020304" pitchFamily="18" charset="0"/>
                          <a:ea typeface="Yu Mincho" panose="02020400000000000000" pitchFamily="18" charset="-128"/>
                          <a:cs typeface="Times New Roman" panose="02020603050405020304" pitchFamily="18" charset="0"/>
                        </a:rPr>
                        <a:t>pojazdów niskoemisyjnych</a:t>
                      </a:r>
                    </a:p>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88 </a:t>
                      </a:r>
                      <a:r>
                        <a:rPr lang="pl-PL" sz="1200" b="0" dirty="0">
                          <a:effectLst/>
                          <a:latin typeface="Times" panose="02020603050405020304" pitchFamily="18" charset="0"/>
                          <a:ea typeface="Yu Mincho" panose="02020400000000000000" pitchFamily="18" charset="-128"/>
                          <a:cs typeface="Times New Roman" panose="02020603050405020304" pitchFamily="18" charset="0"/>
                        </a:rPr>
                        <a:t>punktów infrastruktury paliw alternatywnych</a:t>
                      </a:r>
                    </a:p>
                  </a:txBody>
                  <a:tcPr marL="68580" marR="68580" marT="0" marB="0"/>
                </a:tc>
                <a:extLst>
                  <a:ext uri="{0D108BD9-81ED-4DB2-BD59-A6C34878D82A}">
                    <a16:rowId xmlns:a16="http://schemas.microsoft.com/office/drawing/2014/main" val="1638735299"/>
                  </a:ext>
                </a:extLst>
              </a:tr>
              <a:tr h="801637">
                <a:tc>
                  <a:txBody>
                    <a:bodyPr/>
                    <a:lstStyle/>
                    <a:p>
                      <a:pPr algn="l">
                        <a:spcAft>
                          <a:spcPts val="900"/>
                        </a:spcAft>
                        <a:buNone/>
                      </a:pPr>
                      <a:r>
                        <a:rPr lang="pl-PL" sz="1100" dirty="0">
                          <a:effectLst/>
                        </a:rPr>
                        <a:t>Inwestycje w obszarze budowy, przebudowy przystanków i stacji kolejowych wraz z budową parkingów przy przystankach i stacjach</a:t>
                      </a:r>
                      <a:endParaRPr lang="pl-PL" sz="11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rPr>
                        <a:t> 0,183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65 </a:t>
                      </a:r>
                      <a:r>
                        <a:rPr lang="pl-PL" sz="1200" b="0" dirty="0">
                          <a:effectLst/>
                          <a:latin typeface="Times" panose="02020603050405020304" pitchFamily="18" charset="0"/>
                          <a:ea typeface="Yu Mincho" panose="02020400000000000000" pitchFamily="18" charset="-128"/>
                          <a:cs typeface="Times New Roman" panose="02020603050405020304" pitchFamily="18" charset="0"/>
                        </a:rPr>
                        <a:t>przebudowane/zbudowane przystanki/stacje kolejowe</a:t>
                      </a:r>
                    </a:p>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65 </a:t>
                      </a:r>
                      <a:r>
                        <a:rPr lang="pl-PL" sz="1200" b="0" dirty="0">
                          <a:effectLst/>
                          <a:latin typeface="Times" panose="02020603050405020304" pitchFamily="18" charset="0"/>
                          <a:ea typeface="Yu Mincho" panose="02020400000000000000" pitchFamily="18" charset="-128"/>
                          <a:cs typeface="Times New Roman" panose="02020603050405020304" pitchFamily="18" charset="0"/>
                        </a:rPr>
                        <a:t>wybudowane parkingi przy przystankach/stacjach</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580548245"/>
                  </a:ext>
                </a:extLst>
              </a:tr>
              <a:tr h="269005">
                <a:tc>
                  <a:txBody>
                    <a:bodyPr/>
                    <a:lstStyle/>
                    <a:p>
                      <a:pPr algn="l">
                        <a:spcAft>
                          <a:spcPts val="900"/>
                        </a:spcAft>
                        <a:buNone/>
                      </a:pPr>
                      <a:r>
                        <a:rPr lang="pl-PL" sz="1100">
                          <a:effectLst/>
                        </a:rPr>
                        <a:t>Inwestycje w obszarze zakupu taboru kolejowego</a:t>
                      </a:r>
                      <a:endParaRPr lang="pl-PL" sz="110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rPr>
                        <a:t> 0,834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60</a:t>
                      </a:r>
                      <a:r>
                        <a:rPr lang="pl-PL" sz="1200" dirty="0">
                          <a:effectLst/>
                          <a:latin typeface="Times" panose="02020603050405020304" pitchFamily="18" charset="0"/>
                          <a:ea typeface="Yu Mincho" panose="02020400000000000000" pitchFamily="18" charset="-128"/>
                          <a:cs typeface="Times New Roman" panose="02020603050405020304" pitchFamily="18" charset="0"/>
                        </a:rPr>
                        <a:t> pojazdów </a:t>
                      </a:r>
                      <a:r>
                        <a:rPr lang="pl-PL" sz="1200" dirty="0" err="1">
                          <a:effectLst/>
                          <a:latin typeface="Times" panose="02020603050405020304" pitchFamily="18" charset="0"/>
                          <a:ea typeface="Yu Mincho" panose="02020400000000000000" pitchFamily="18" charset="-128"/>
                          <a:cs typeface="Times New Roman" panose="02020603050405020304" pitchFamily="18" charset="0"/>
                        </a:rPr>
                        <a:t>bezemisyjnych</a:t>
                      </a:r>
                      <a:endParaRPr lang="pl-PL" sz="12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903369443"/>
                  </a:ext>
                </a:extLst>
              </a:tr>
              <a:tr h="538008">
                <a:tc>
                  <a:txBody>
                    <a:bodyPr/>
                    <a:lstStyle/>
                    <a:p>
                      <a:pPr algn="l">
                        <a:spcAft>
                          <a:spcPts val="900"/>
                        </a:spcAft>
                        <a:buNone/>
                      </a:pPr>
                      <a:r>
                        <a:rPr lang="pl-PL" sz="1100" dirty="0">
                          <a:effectLst/>
                        </a:rPr>
                        <a:t>Przekazanie określonych środków jednostkom samorządu terytorialnego na organizację publicznego transportu kolejowego</a:t>
                      </a:r>
                      <a:endParaRPr lang="pl-PL" sz="11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rPr>
                        <a:t> 0,374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125</a:t>
                      </a:r>
                      <a:r>
                        <a:rPr lang="pl-PL" sz="1200" dirty="0">
                          <a:effectLst/>
                          <a:latin typeface="Times" panose="02020603050405020304" pitchFamily="18" charset="0"/>
                          <a:ea typeface="Yu Mincho" panose="02020400000000000000" pitchFamily="18" charset="-128"/>
                          <a:cs typeface="Times New Roman" panose="02020603050405020304" pitchFamily="18" charset="0"/>
                        </a:rPr>
                        <a:t> wspartych samorządów</a:t>
                      </a:r>
                    </a:p>
                  </a:txBody>
                  <a:tcPr marL="68580" marR="68580" marT="0" marB="0"/>
                </a:tc>
                <a:extLst>
                  <a:ext uri="{0D108BD9-81ED-4DB2-BD59-A6C34878D82A}">
                    <a16:rowId xmlns:a16="http://schemas.microsoft.com/office/drawing/2014/main" val="2128234126"/>
                  </a:ext>
                </a:extLst>
              </a:tr>
              <a:tr h="403506">
                <a:tc>
                  <a:txBody>
                    <a:bodyPr/>
                    <a:lstStyle/>
                    <a:p>
                      <a:pPr algn="l">
                        <a:spcAft>
                          <a:spcPts val="900"/>
                        </a:spcAft>
                        <a:buNone/>
                      </a:pPr>
                      <a:r>
                        <a:rPr lang="pl-PL" sz="1100" dirty="0">
                          <a:effectLst/>
                        </a:rPr>
                        <a:t>Inwestycje w ramach komponentu regionalnego – infrastruktura pasażerska transportu autobusowego</a:t>
                      </a:r>
                      <a:endParaRPr lang="pl-PL" sz="11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rPr>
                        <a:t> 0,081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257</a:t>
                      </a:r>
                    </a:p>
                  </a:txBody>
                  <a:tcPr marL="68580" marR="68580" marT="0" marB="0"/>
                </a:tc>
                <a:extLst>
                  <a:ext uri="{0D108BD9-81ED-4DB2-BD59-A6C34878D82A}">
                    <a16:rowId xmlns:a16="http://schemas.microsoft.com/office/drawing/2014/main" val="3953167702"/>
                  </a:ext>
                </a:extLst>
              </a:tr>
              <a:tr h="736640">
                <a:tc>
                  <a:txBody>
                    <a:bodyPr/>
                    <a:lstStyle/>
                    <a:p>
                      <a:pPr algn="l">
                        <a:spcAft>
                          <a:spcPts val="900"/>
                        </a:spcAft>
                        <a:buNone/>
                      </a:pPr>
                      <a:r>
                        <a:rPr lang="pl-PL" sz="1100" dirty="0">
                          <a:effectLst/>
                          <a:latin typeface="Arial" panose="020B0604020202020204" pitchFamily="34" charset="0"/>
                          <a:ea typeface="Yu Mincho" panose="02020400000000000000" pitchFamily="18" charset="-128"/>
                          <a:cs typeface="Times New Roman" panose="02020603050405020304" pitchFamily="18" charset="0"/>
                        </a:rPr>
                        <a:t>Komponent regionalny – transport na żądanie</a:t>
                      </a:r>
                      <a:endParaRPr lang="pl-PL" sz="11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Arial" panose="020B0604020202020204" pitchFamily="34" charset="0"/>
                          <a:ea typeface="Yu Mincho" panose="02020400000000000000" pitchFamily="18" charset="-128"/>
                          <a:cs typeface="Times New Roman" panose="02020603050405020304" pitchFamily="18" charset="0"/>
                        </a:rPr>
                        <a:t> 0,096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36 </a:t>
                      </a:r>
                      <a:r>
                        <a:rPr lang="pl-PL" sz="1200" b="0" dirty="0">
                          <a:effectLst/>
                          <a:latin typeface="Times" panose="02020603050405020304" pitchFamily="18" charset="0"/>
                          <a:ea typeface="Yu Mincho" panose="02020400000000000000" pitchFamily="18" charset="-128"/>
                          <a:cs typeface="Times New Roman" panose="02020603050405020304" pitchFamily="18" charset="0"/>
                        </a:rPr>
                        <a:t>pojazdów </a:t>
                      </a:r>
                      <a:r>
                        <a:rPr lang="pl-PL" sz="1200" b="0" dirty="0" err="1">
                          <a:effectLst/>
                          <a:latin typeface="Times" panose="02020603050405020304" pitchFamily="18" charset="0"/>
                          <a:ea typeface="Yu Mincho" panose="02020400000000000000" pitchFamily="18" charset="-128"/>
                          <a:cs typeface="Times New Roman" panose="02020603050405020304" pitchFamily="18" charset="0"/>
                        </a:rPr>
                        <a:t>bezemisyjnych</a:t>
                      </a:r>
                      <a:endParaRPr lang="pl-PL" sz="1200" b="0" dirty="0">
                        <a:effectLst/>
                        <a:latin typeface="Times" panose="02020603050405020304" pitchFamily="18" charset="0"/>
                        <a:ea typeface="Yu Mincho" panose="02020400000000000000" pitchFamily="18" charset="-128"/>
                        <a:cs typeface="Times New Roman" panose="02020603050405020304" pitchFamily="18" charset="0"/>
                      </a:endParaRPr>
                    </a:p>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126</a:t>
                      </a:r>
                      <a:r>
                        <a:rPr lang="pl-PL" sz="1200" b="0" dirty="0">
                          <a:effectLst/>
                          <a:latin typeface="Times" panose="02020603050405020304" pitchFamily="18" charset="0"/>
                          <a:ea typeface="Yu Mincho" panose="02020400000000000000" pitchFamily="18" charset="-128"/>
                          <a:cs typeface="Times New Roman" panose="02020603050405020304" pitchFamily="18" charset="0"/>
                        </a:rPr>
                        <a:t> pojazdów niskoemisyjnych</a:t>
                      </a:r>
                    </a:p>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1 203 000</a:t>
                      </a:r>
                      <a:r>
                        <a:rPr lang="pl-PL" sz="1200" b="0" dirty="0">
                          <a:effectLst/>
                          <a:latin typeface="Times" panose="02020603050405020304" pitchFamily="18" charset="0"/>
                          <a:ea typeface="Yu Mincho" panose="02020400000000000000" pitchFamily="18" charset="-128"/>
                          <a:cs typeface="Times New Roman" panose="02020603050405020304" pitchFamily="18" charset="0"/>
                        </a:rPr>
                        <a:t> użytkowników</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033403387"/>
                  </a:ext>
                </a:extLst>
              </a:tr>
              <a:tr h="269005">
                <a:tc>
                  <a:txBody>
                    <a:bodyPr/>
                    <a:lstStyle/>
                    <a:p>
                      <a:pPr algn="l">
                        <a:spcAft>
                          <a:spcPts val="900"/>
                        </a:spcAft>
                        <a:buNone/>
                      </a:pPr>
                      <a:r>
                        <a:rPr lang="pl-PL" sz="1100" dirty="0">
                          <a:effectLst/>
                          <a:latin typeface="Arial" panose="020B0604020202020204" pitchFamily="34" charset="0"/>
                          <a:ea typeface="Yu Mincho" panose="02020400000000000000" pitchFamily="18" charset="-128"/>
                          <a:cs typeface="Times New Roman" panose="02020603050405020304" pitchFamily="18" charset="0"/>
                        </a:rPr>
                        <a:t>Komponent regionalny – węzły przesiadkowe</a:t>
                      </a:r>
                      <a:endParaRPr lang="pl-PL" sz="11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Arial" panose="020B0604020202020204" pitchFamily="34" charset="0"/>
                          <a:ea typeface="Yu Mincho" panose="02020400000000000000" pitchFamily="18" charset="-128"/>
                          <a:cs typeface="Times New Roman" panose="02020603050405020304" pitchFamily="18" charset="0"/>
                        </a:rPr>
                        <a:t> 0,241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144</a:t>
                      </a:r>
                      <a:r>
                        <a:rPr lang="pl-PL" sz="1200" dirty="0">
                          <a:effectLst/>
                          <a:latin typeface="Times" panose="02020603050405020304" pitchFamily="18" charset="0"/>
                          <a:ea typeface="Yu Mincho" panose="02020400000000000000" pitchFamily="18" charset="-128"/>
                          <a:cs typeface="Times New Roman" panose="02020603050405020304" pitchFamily="18" charset="0"/>
                        </a:rPr>
                        <a:t> wspartych zintegrowanych węzłów</a:t>
                      </a:r>
                    </a:p>
                  </a:txBody>
                  <a:tcPr marL="68580" marR="68580" marT="0" marB="0"/>
                </a:tc>
                <a:extLst>
                  <a:ext uri="{0D108BD9-81ED-4DB2-BD59-A6C34878D82A}">
                    <a16:rowId xmlns:a16="http://schemas.microsoft.com/office/drawing/2014/main" val="1102596839"/>
                  </a:ext>
                </a:extLst>
              </a:tr>
              <a:tr h="628310">
                <a:tc>
                  <a:txBody>
                    <a:bodyPr/>
                    <a:lstStyle/>
                    <a:p>
                      <a:pPr algn="l">
                        <a:spcAft>
                          <a:spcPts val="900"/>
                        </a:spcAft>
                        <a:buNone/>
                      </a:pPr>
                      <a:r>
                        <a:rPr lang="pl-PL" sz="1100" dirty="0">
                          <a:effectLst/>
                          <a:latin typeface="Arial" panose="020B0604020202020204" pitchFamily="34" charset="0"/>
                          <a:ea typeface="Yu Mincho" panose="02020400000000000000" pitchFamily="18" charset="-128"/>
                          <a:cs typeface="Times New Roman" panose="02020603050405020304" pitchFamily="18" charset="0"/>
                        </a:rPr>
                        <a:t>Komponent regionalny – transport rowerowy</a:t>
                      </a:r>
                      <a:endParaRPr lang="pl-PL" sz="11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Arial" panose="020B0604020202020204" pitchFamily="34" charset="0"/>
                          <a:ea typeface="Yu Mincho" panose="02020400000000000000" pitchFamily="18" charset="-128"/>
                          <a:cs typeface="Times New Roman" panose="02020603050405020304" pitchFamily="18" charset="0"/>
                        </a:rPr>
                        <a:t> 0,572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774</a:t>
                      </a:r>
                      <a:r>
                        <a:rPr lang="pl-PL" sz="1200" dirty="0">
                          <a:effectLst/>
                          <a:latin typeface="Times" panose="02020603050405020304" pitchFamily="18" charset="0"/>
                          <a:ea typeface="Yu Mincho" panose="02020400000000000000" pitchFamily="18" charset="-128"/>
                          <a:cs typeface="Times New Roman" panose="02020603050405020304" pitchFamily="18" charset="0"/>
                        </a:rPr>
                        <a:t> km </a:t>
                      </a:r>
                    </a:p>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6 </a:t>
                      </a:r>
                      <a:r>
                        <a:rPr lang="pl-PL" sz="1200" dirty="0">
                          <a:effectLst/>
                          <a:latin typeface="Times" panose="02020603050405020304" pitchFamily="18" charset="0"/>
                          <a:ea typeface="Yu Mincho" panose="02020400000000000000" pitchFamily="18" charset="-128"/>
                          <a:cs typeface="Times New Roman" panose="02020603050405020304" pitchFamily="18" charset="0"/>
                        </a:rPr>
                        <a:t>wspartych publicznych systemów wypożyczania rowerów</a:t>
                      </a:r>
                    </a:p>
                  </a:txBody>
                  <a:tcPr marL="68580" marR="68580" marT="0" marB="0"/>
                </a:tc>
                <a:extLst>
                  <a:ext uri="{0D108BD9-81ED-4DB2-BD59-A6C34878D82A}">
                    <a16:rowId xmlns:a16="http://schemas.microsoft.com/office/drawing/2014/main" val="1958518625"/>
                  </a:ext>
                </a:extLst>
              </a:tr>
              <a:tr h="269005">
                <a:tc>
                  <a:txBody>
                    <a:bodyPr/>
                    <a:lstStyle/>
                    <a:p>
                      <a:pPr algn="l">
                        <a:spcAft>
                          <a:spcPts val="900"/>
                        </a:spcAft>
                        <a:buNone/>
                      </a:pPr>
                      <a:r>
                        <a:rPr lang="pl-PL" sz="1100" dirty="0">
                          <a:effectLst/>
                          <a:latin typeface="Arial" panose="020B0604020202020204" pitchFamily="34" charset="0"/>
                          <a:ea typeface="Yu Mincho" panose="02020400000000000000" pitchFamily="18" charset="-128"/>
                          <a:cs typeface="Times New Roman" panose="02020603050405020304" pitchFamily="18" charset="0"/>
                        </a:rPr>
                        <a:t>Komponent regionalny – tabor kolejowy </a:t>
                      </a:r>
                      <a:endParaRPr lang="pl-PL" sz="1100"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Arial" panose="020B0604020202020204" pitchFamily="34" charset="0"/>
                          <a:ea typeface="Yu Mincho" panose="02020400000000000000" pitchFamily="18" charset="-128"/>
                          <a:cs typeface="Times New Roman" panose="02020603050405020304" pitchFamily="18" charset="0"/>
                        </a:rPr>
                        <a:t> 0,496 </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tc>
                  <a:txBody>
                    <a:bodyPr/>
                    <a:lstStyle/>
                    <a:p>
                      <a:pPr algn="l">
                        <a:spcAft>
                          <a:spcPts val="900"/>
                        </a:spcAft>
                        <a:buNone/>
                      </a:pPr>
                      <a:r>
                        <a:rPr lang="pl-PL" sz="1200" b="1" dirty="0">
                          <a:effectLst/>
                          <a:latin typeface="Times" panose="02020603050405020304" pitchFamily="18" charset="0"/>
                          <a:ea typeface="Yu Mincho" panose="02020400000000000000" pitchFamily="18" charset="-128"/>
                          <a:cs typeface="Times New Roman" panose="02020603050405020304" pitchFamily="18" charset="0"/>
                        </a:rPr>
                        <a:t>40 </a:t>
                      </a:r>
                      <a:r>
                        <a:rPr lang="pl-PL" sz="1200" b="0" dirty="0">
                          <a:effectLst/>
                          <a:latin typeface="Times" panose="02020603050405020304" pitchFamily="18" charset="0"/>
                          <a:ea typeface="Yu Mincho" panose="02020400000000000000" pitchFamily="18" charset="-128"/>
                          <a:cs typeface="Times New Roman" panose="02020603050405020304" pitchFamily="18" charset="0"/>
                        </a:rPr>
                        <a:t>pojazdów </a:t>
                      </a:r>
                      <a:r>
                        <a:rPr lang="pl-PL" sz="1200" b="0" dirty="0" err="1">
                          <a:effectLst/>
                          <a:latin typeface="Times" panose="02020603050405020304" pitchFamily="18" charset="0"/>
                          <a:ea typeface="Yu Mincho" panose="02020400000000000000" pitchFamily="18" charset="-128"/>
                          <a:cs typeface="Times New Roman" panose="02020603050405020304" pitchFamily="18" charset="0"/>
                        </a:rPr>
                        <a:t>bezemisyjnych</a:t>
                      </a:r>
                      <a:endParaRPr lang="pl-PL" sz="1200" b="1" dirty="0">
                        <a:effectLst/>
                        <a:latin typeface="Times" panose="02020603050405020304" pitchFamily="18"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580484546"/>
                  </a:ext>
                </a:extLst>
              </a:tr>
            </a:tbl>
          </a:graphicData>
        </a:graphic>
      </p:graphicFrame>
    </p:spTree>
    <p:extLst>
      <p:ext uri="{BB962C8B-B14F-4D97-AF65-F5344CB8AC3E}">
        <p14:creationId xmlns:p14="http://schemas.microsoft.com/office/powerpoint/2010/main" val="2230550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ED56397-E388-BB4D-0F04-E3B334B6BA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10E92A-6251-B511-440A-89E2E852D635}"/>
              </a:ext>
            </a:extLst>
          </p:cNvPr>
          <p:cNvSpPr>
            <a:spLocks noGrp="1"/>
          </p:cNvSpPr>
          <p:nvPr>
            <p:ph type="ctrTitle"/>
          </p:nvPr>
        </p:nvSpPr>
        <p:spPr>
          <a:xfrm>
            <a:off x="514158" y="432417"/>
            <a:ext cx="8059877" cy="417977"/>
          </a:xfrm>
        </p:spPr>
        <p:txBody>
          <a:bodyPr>
            <a:normAutofit fontScale="90000"/>
          </a:bodyPr>
          <a:lstStyle/>
          <a:p>
            <a:r>
              <a:rPr lang="pl-PL" sz="3200" dirty="0">
                <a:solidFill>
                  <a:srgbClr val="0081FC"/>
                </a:solidFill>
                <a:latin typeface="Segoe UI" panose="020B0502040204020203" pitchFamily="34" charset="0"/>
                <a:cs typeface="Segoe UI" panose="020B0502040204020203" pitchFamily="34" charset="0"/>
              </a:rPr>
              <a:t>Pomoc techniczna </a:t>
            </a:r>
            <a:r>
              <a:rPr lang="pl-PL" sz="3200" dirty="0">
                <a:latin typeface="Segoe UI" panose="020B0502040204020203" pitchFamily="34" charset="0"/>
                <a:cs typeface="Segoe UI" panose="020B0502040204020203" pitchFamily="34" charset="0"/>
              </a:rPr>
              <a:t>w Planie</a:t>
            </a:r>
          </a:p>
        </p:txBody>
      </p:sp>
      <p:sp>
        <p:nvSpPr>
          <p:cNvPr id="4" name="Date Placeholder 1">
            <a:extLst>
              <a:ext uri="{FF2B5EF4-FFF2-40B4-BE49-F238E27FC236}">
                <a16:creationId xmlns:a16="http://schemas.microsoft.com/office/drawing/2014/main" id="{FACC62D1-485D-7D60-9EF6-03BB875BAA1D}"/>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28</a:t>
            </a:fld>
            <a:endParaRPr lang="pl-PL">
              <a:latin typeface="Segoe UI" panose="020B0502040204020203" pitchFamily="34" charset="0"/>
              <a:cs typeface="Segoe UI" panose="020B0502040204020203" pitchFamily="34" charset="0"/>
            </a:endParaRPr>
          </a:p>
        </p:txBody>
      </p:sp>
      <p:sp>
        <p:nvSpPr>
          <p:cNvPr id="7" name="pole tekstowe 6">
            <a:extLst>
              <a:ext uri="{FF2B5EF4-FFF2-40B4-BE49-F238E27FC236}">
                <a16:creationId xmlns:a16="http://schemas.microsoft.com/office/drawing/2014/main" id="{3DBF46B5-D69F-76B8-EA9A-F8F233DE765B}"/>
              </a:ext>
            </a:extLst>
          </p:cNvPr>
          <p:cNvSpPr txBox="1"/>
          <p:nvPr/>
        </p:nvSpPr>
        <p:spPr>
          <a:xfrm>
            <a:off x="413033" y="1289306"/>
            <a:ext cx="8059877" cy="3693319"/>
          </a:xfrm>
          <a:prstGeom prst="rect">
            <a:avLst/>
          </a:prstGeom>
          <a:noFill/>
        </p:spPr>
        <p:txBody>
          <a:bodyPr wrap="square" lIns="91440" tIns="45720" rIns="91440" bIns="45720" anchor="t">
            <a:spAutoFit/>
          </a:bodyPr>
          <a:lstStyle/>
          <a:p>
            <a:r>
              <a:rPr lang="pl-PL" dirty="0">
                <a:latin typeface="Segoe UI"/>
                <a:cs typeface="Segoe UI"/>
              </a:rPr>
              <a:t>Działania (381,3 mln EUR):</a:t>
            </a:r>
          </a:p>
          <a:p>
            <a:pPr marL="342900" indent="-342900">
              <a:buFont typeface="Arial" panose="020B0604020202020204" pitchFamily="34" charset="0"/>
              <a:buChar char="•"/>
            </a:pPr>
            <a:r>
              <a:rPr lang="pl-PL" dirty="0">
                <a:latin typeface="Segoe UI"/>
                <a:cs typeface="Segoe UI"/>
              </a:rPr>
              <a:t>programowanie,</a:t>
            </a:r>
          </a:p>
          <a:p>
            <a:pPr marL="342900" indent="-342900">
              <a:buFont typeface="Arial" panose="020B0604020202020204" pitchFamily="34" charset="0"/>
              <a:buChar char="•"/>
            </a:pPr>
            <a:r>
              <a:rPr lang="pl-PL" dirty="0">
                <a:latin typeface="Segoe UI"/>
                <a:cs typeface="Segoe UI"/>
              </a:rPr>
              <a:t>szkolenia personelu i szkolenia dla beneficjentów, </a:t>
            </a:r>
          </a:p>
          <a:p>
            <a:pPr marL="342900" indent="-342900">
              <a:buFont typeface="Arial" panose="020B0604020202020204" pitchFamily="34" charset="0"/>
              <a:buChar char="•"/>
            </a:pPr>
            <a:r>
              <a:rPr lang="pl-PL" dirty="0">
                <a:latin typeface="Segoe UI"/>
                <a:cs typeface="Segoe UI"/>
              </a:rPr>
              <a:t>wsparcie beneficjentów w zakresie przygotowania i realizacji projektów,</a:t>
            </a:r>
          </a:p>
          <a:p>
            <a:pPr marL="342900" indent="-342900">
              <a:buFont typeface="Arial" panose="020B0604020202020204" pitchFamily="34" charset="0"/>
              <a:buChar char="•"/>
            </a:pPr>
            <a:r>
              <a:rPr lang="pl-PL" dirty="0">
                <a:latin typeface="Segoe UI"/>
                <a:cs typeface="Segoe UI"/>
              </a:rPr>
              <a:t>monitorowanie realizacji planu i poszczególnych jego elementów, </a:t>
            </a:r>
          </a:p>
          <a:p>
            <a:pPr marL="342900" indent="-342900">
              <a:buFont typeface="Arial" panose="020B0604020202020204" pitchFamily="34" charset="0"/>
              <a:buChar char="•"/>
            </a:pPr>
            <a:r>
              <a:rPr lang="pl-PL" dirty="0">
                <a:latin typeface="Segoe UI"/>
                <a:cs typeface="Segoe UI"/>
              </a:rPr>
              <a:t>kontrola, audyt,</a:t>
            </a:r>
          </a:p>
          <a:p>
            <a:pPr marL="342900" indent="-342900">
              <a:buFont typeface="Arial" panose="020B0604020202020204" pitchFamily="34" charset="0"/>
              <a:buChar char="•"/>
            </a:pPr>
            <a:r>
              <a:rPr lang="pl-PL" dirty="0">
                <a:latin typeface="Segoe UI"/>
                <a:cs typeface="Segoe UI"/>
              </a:rPr>
              <a:t>ewaluacja planu i podejmowanych interwencji, </a:t>
            </a:r>
          </a:p>
          <a:p>
            <a:pPr marL="342900" indent="-342900">
              <a:buFont typeface="Arial" panose="020B0604020202020204" pitchFamily="34" charset="0"/>
              <a:buChar char="•"/>
            </a:pPr>
            <a:r>
              <a:rPr lang="pl-PL" dirty="0">
                <a:latin typeface="Segoe UI"/>
                <a:cs typeface="Segoe UI"/>
              </a:rPr>
              <a:t>opracowania, wsparcie eksperckie, </a:t>
            </a:r>
          </a:p>
          <a:p>
            <a:pPr marL="342900" indent="-342900">
              <a:buFont typeface="Arial" panose="020B0604020202020204" pitchFamily="34" charset="0"/>
              <a:buChar char="•"/>
            </a:pPr>
            <a:r>
              <a:rPr lang="pl-PL" dirty="0">
                <a:latin typeface="Segoe UI"/>
                <a:cs typeface="Segoe UI"/>
              </a:rPr>
              <a:t>wydatki w zakresie technologii informacyjnej, narzędzia informatyczne, </a:t>
            </a:r>
          </a:p>
          <a:p>
            <a:pPr marL="342900" indent="-342900">
              <a:buFont typeface="Arial" panose="020B0604020202020204" pitchFamily="34" charset="0"/>
              <a:buChar char="•"/>
            </a:pPr>
            <a:r>
              <a:rPr lang="pl-PL" dirty="0">
                <a:latin typeface="Segoe UI"/>
                <a:cs typeface="Segoe UI"/>
              </a:rPr>
              <a:t>konsultacje publiczne z zainteresowanymi stronami, </a:t>
            </a:r>
          </a:p>
          <a:p>
            <a:pPr marL="342900" indent="-342900">
              <a:buFont typeface="Arial" panose="020B0604020202020204" pitchFamily="34" charset="0"/>
              <a:buChar char="•"/>
            </a:pPr>
            <a:r>
              <a:rPr lang="pl-PL" dirty="0">
                <a:latin typeface="Segoe UI"/>
                <a:cs typeface="Segoe UI"/>
              </a:rPr>
              <a:t>działania informacyjne i komunikacyjne, </a:t>
            </a:r>
          </a:p>
          <a:p>
            <a:pPr marL="342900" indent="-342900">
              <a:buFont typeface="Arial" panose="020B0604020202020204" pitchFamily="34" charset="0"/>
              <a:buChar char="•"/>
            </a:pPr>
            <a:r>
              <a:rPr lang="pl-PL" dirty="0">
                <a:latin typeface="Segoe UI"/>
                <a:cs typeface="Segoe UI"/>
              </a:rPr>
              <a:t>działania w zakresie zapobiegania i wykrywania nieprawidłowości i nadużyć  finansowych.</a:t>
            </a:r>
          </a:p>
        </p:txBody>
      </p:sp>
    </p:spTree>
    <p:extLst>
      <p:ext uri="{BB962C8B-B14F-4D97-AF65-F5344CB8AC3E}">
        <p14:creationId xmlns:p14="http://schemas.microsoft.com/office/powerpoint/2010/main" val="2216113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85B064F-97AE-E8FE-731C-C0E64D366D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75DA5A-9F24-03E9-2563-EB865A7666E2}"/>
              </a:ext>
            </a:extLst>
          </p:cNvPr>
          <p:cNvSpPr>
            <a:spLocks noGrp="1"/>
          </p:cNvSpPr>
          <p:nvPr>
            <p:ph type="ctrTitle"/>
          </p:nvPr>
        </p:nvSpPr>
        <p:spPr>
          <a:xfrm>
            <a:off x="514158" y="432417"/>
            <a:ext cx="8059877" cy="417977"/>
          </a:xfrm>
        </p:spPr>
        <p:txBody>
          <a:bodyPr>
            <a:normAutofit fontScale="90000"/>
          </a:bodyPr>
          <a:lstStyle/>
          <a:p>
            <a:r>
              <a:rPr lang="pl-PL" sz="3200" dirty="0">
                <a:solidFill>
                  <a:srgbClr val="0081FC"/>
                </a:solidFill>
                <a:latin typeface="Segoe UI" panose="020B0502040204020203" pitchFamily="34" charset="0"/>
                <a:cs typeface="Segoe UI" panose="020B0502040204020203" pitchFamily="34" charset="0"/>
              </a:rPr>
              <a:t>Wsparcie bezpośrednie </a:t>
            </a:r>
            <a:r>
              <a:rPr lang="pl-PL" sz="3200" dirty="0">
                <a:latin typeface="Segoe UI" panose="020B0502040204020203" pitchFamily="34" charset="0"/>
                <a:cs typeface="Segoe UI" panose="020B0502040204020203" pitchFamily="34" charset="0"/>
              </a:rPr>
              <a:t>w Planie</a:t>
            </a:r>
          </a:p>
        </p:txBody>
      </p:sp>
      <p:sp>
        <p:nvSpPr>
          <p:cNvPr id="4" name="Date Placeholder 1">
            <a:extLst>
              <a:ext uri="{FF2B5EF4-FFF2-40B4-BE49-F238E27FC236}">
                <a16:creationId xmlns:a16="http://schemas.microsoft.com/office/drawing/2014/main" id="{0A5C857D-1A3C-7C2B-F559-39C366D5C803}"/>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29</a:t>
            </a:fld>
            <a:endParaRPr lang="pl-PL">
              <a:latin typeface="Segoe UI" panose="020B0502040204020203" pitchFamily="34" charset="0"/>
              <a:cs typeface="Segoe UI" panose="020B0502040204020203" pitchFamily="34" charset="0"/>
            </a:endParaRPr>
          </a:p>
        </p:txBody>
      </p:sp>
      <p:sp>
        <p:nvSpPr>
          <p:cNvPr id="7" name="pole tekstowe 6">
            <a:extLst>
              <a:ext uri="{FF2B5EF4-FFF2-40B4-BE49-F238E27FC236}">
                <a16:creationId xmlns:a16="http://schemas.microsoft.com/office/drawing/2014/main" id="{BD786091-080A-DE39-20BC-5F3FBA59CA13}"/>
              </a:ext>
            </a:extLst>
          </p:cNvPr>
          <p:cNvSpPr txBox="1"/>
          <p:nvPr/>
        </p:nvSpPr>
        <p:spPr>
          <a:xfrm>
            <a:off x="438200" y="1096359"/>
            <a:ext cx="8059877" cy="4801314"/>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pl-PL" dirty="0">
                <a:latin typeface="Segoe UI"/>
                <a:cs typeface="Segoe UI"/>
              </a:rPr>
              <a:t>(wytyczne) Tylko dla bezpośrednio odczuwających ETS2 (!)</a:t>
            </a:r>
          </a:p>
          <a:p>
            <a:pPr marL="800100" lvl="1" indent="-342900">
              <a:buFont typeface="Arial" panose="020B0604020202020204" pitchFamily="34" charset="0"/>
              <a:buChar char="•"/>
            </a:pPr>
            <a:r>
              <a:rPr lang="pl-PL" dirty="0" err="1">
                <a:latin typeface="Segoe UI"/>
                <a:cs typeface="Segoe UI"/>
              </a:rPr>
              <a:t>pellet</a:t>
            </a:r>
            <a:r>
              <a:rPr lang="pl-PL" dirty="0">
                <a:latin typeface="Segoe UI"/>
                <a:cs typeface="Segoe UI"/>
              </a:rPr>
              <a:t>, drewno, ciepło systemowe (&gt;20MW), energia elektryczna - wykluczone</a:t>
            </a:r>
          </a:p>
          <a:p>
            <a:pPr marL="342900" indent="-342900">
              <a:buFont typeface="Arial" panose="020B0604020202020204" pitchFamily="34" charset="0"/>
              <a:buChar char="•"/>
            </a:pPr>
            <a:r>
              <a:rPr lang="pl-PL" dirty="0">
                <a:latin typeface="Segoe UI"/>
                <a:cs typeface="Segoe UI"/>
              </a:rPr>
              <a:t>Odpowiedzialność </a:t>
            </a:r>
            <a:r>
              <a:rPr lang="pl-PL" dirty="0" err="1">
                <a:latin typeface="Segoe UI"/>
                <a:cs typeface="Segoe UI"/>
              </a:rPr>
              <a:t>MRiPS</a:t>
            </a:r>
            <a:endParaRPr lang="pl-PL" dirty="0">
              <a:latin typeface="Segoe UI"/>
              <a:cs typeface="Segoe UI"/>
            </a:endParaRPr>
          </a:p>
          <a:p>
            <a:pPr marL="342900" indent="-342900">
              <a:buFont typeface="Arial" panose="020B0604020202020204" pitchFamily="34" charset="0"/>
              <a:buChar char="•"/>
            </a:pPr>
            <a:r>
              <a:rPr lang="pl-PL" dirty="0">
                <a:latin typeface="Segoe UI"/>
                <a:cs typeface="Segoe UI"/>
              </a:rPr>
              <a:t>5,72 mld euro</a:t>
            </a:r>
          </a:p>
          <a:p>
            <a:pPr marL="342900" indent="-342900">
              <a:buFont typeface="Arial" panose="020B0604020202020204" pitchFamily="34" charset="0"/>
              <a:buChar char="•"/>
            </a:pPr>
            <a:r>
              <a:rPr lang="pl-PL" b="1" dirty="0">
                <a:latin typeface="Segoe UI"/>
                <a:cs typeface="Segoe UI"/>
              </a:rPr>
              <a:t>Bon (voucher) na pokrycie poniesionych kosztów energii i ogrzewania.</a:t>
            </a:r>
          </a:p>
          <a:p>
            <a:pPr marL="342900" indent="-342900">
              <a:buFont typeface="Arial" panose="020B0604020202020204" pitchFamily="34" charset="0"/>
              <a:buChar char="•"/>
            </a:pPr>
            <a:r>
              <a:rPr lang="pl-PL" dirty="0">
                <a:latin typeface="Segoe UI"/>
                <a:cs typeface="Segoe UI"/>
              </a:rPr>
              <a:t>Kryterium</a:t>
            </a:r>
            <a:r>
              <a:rPr lang="pl-PL" b="1" dirty="0">
                <a:latin typeface="Segoe UI"/>
                <a:cs typeface="Segoe UI"/>
              </a:rPr>
              <a:t> </a:t>
            </a:r>
          </a:p>
          <a:p>
            <a:pPr marL="800100" lvl="1" indent="-342900">
              <a:buFont typeface="Arial" panose="020B0604020202020204" pitchFamily="34" charset="0"/>
              <a:buChar char="•"/>
            </a:pPr>
            <a:r>
              <a:rPr lang="pl-PL" b="1" dirty="0">
                <a:latin typeface="Segoe UI"/>
                <a:cs typeface="Segoe UI"/>
              </a:rPr>
              <a:t>wieku </a:t>
            </a:r>
            <a:r>
              <a:rPr lang="pl-PL" dirty="0">
                <a:latin typeface="Segoe UI"/>
                <a:cs typeface="Segoe UI"/>
              </a:rPr>
              <a:t>– emeryci (60+ kobiety i 65+ mężczyźni)</a:t>
            </a:r>
          </a:p>
          <a:p>
            <a:pPr marL="800100" lvl="1" indent="-342900">
              <a:buFont typeface="Arial" panose="020B0604020202020204" pitchFamily="34" charset="0"/>
              <a:buChar char="•"/>
            </a:pPr>
            <a:r>
              <a:rPr lang="pl-PL" b="1" dirty="0">
                <a:latin typeface="Segoe UI"/>
                <a:cs typeface="Segoe UI"/>
              </a:rPr>
              <a:t>dochodowe </a:t>
            </a:r>
            <a:r>
              <a:rPr lang="pl-PL" dirty="0">
                <a:latin typeface="Segoe UI"/>
                <a:cs typeface="Segoe UI"/>
              </a:rPr>
              <a:t>– 2500 zł/1700 zł (jedno/wieloosobowe) </a:t>
            </a:r>
          </a:p>
          <a:p>
            <a:pPr marL="800100" lvl="1" indent="-342900">
              <a:buFont typeface="Arial" panose="020B0604020202020204" pitchFamily="34" charset="0"/>
              <a:buChar char="•"/>
            </a:pPr>
            <a:r>
              <a:rPr lang="pl-PL" b="1" dirty="0">
                <a:latin typeface="Segoe UI"/>
                <a:cs typeface="Segoe UI"/>
              </a:rPr>
              <a:t>posiadanie indywidualnego/lokalnego źródła ciepła </a:t>
            </a:r>
            <a:r>
              <a:rPr lang="pl-PL" dirty="0">
                <a:latin typeface="Segoe UI"/>
                <a:cs typeface="Segoe UI"/>
              </a:rPr>
              <a:t>na paliwa kopalne (CEEB)</a:t>
            </a:r>
          </a:p>
          <a:p>
            <a:pPr marL="342900" indent="-342900">
              <a:buFont typeface="Arial" panose="020B0604020202020204" pitchFamily="34" charset="0"/>
              <a:buChar char="•"/>
            </a:pPr>
            <a:r>
              <a:rPr lang="pl-PL" dirty="0">
                <a:latin typeface="Segoe UI"/>
                <a:cs typeface="Segoe UI"/>
              </a:rPr>
              <a:t>Świadczenie kwartalne od 2027 r. do 2031 r. o wysokości ok. 1200zł</a:t>
            </a:r>
          </a:p>
          <a:p>
            <a:pPr marL="342900" indent="-342900">
              <a:buFont typeface="Arial" panose="020B0604020202020204" pitchFamily="34" charset="0"/>
              <a:buChar char="•"/>
            </a:pPr>
            <a:r>
              <a:rPr lang="pl-PL" dirty="0">
                <a:latin typeface="Segoe UI"/>
                <a:cs typeface="Segoe UI"/>
              </a:rPr>
              <a:t>Wypłacany przez </a:t>
            </a:r>
            <a:r>
              <a:rPr lang="pl-PL" b="1" dirty="0">
                <a:latin typeface="Segoe UI"/>
                <a:cs typeface="Segoe UI"/>
              </a:rPr>
              <a:t>ZUS</a:t>
            </a:r>
            <a:r>
              <a:rPr lang="pl-PL" dirty="0">
                <a:latin typeface="Segoe UI"/>
                <a:cs typeface="Segoe UI"/>
              </a:rPr>
              <a:t>, możliwość również złożenia wniosku w OPS (rozważany model zautomatyzowanego bonu)</a:t>
            </a:r>
          </a:p>
          <a:p>
            <a:pPr marL="342900" indent="-342900">
              <a:buFont typeface="Arial" panose="020B0604020202020204" pitchFamily="34" charset="0"/>
              <a:buChar char="•"/>
            </a:pPr>
            <a:r>
              <a:rPr lang="pl-PL" dirty="0">
                <a:latin typeface="Segoe UI"/>
                <a:cs typeface="Segoe UI"/>
              </a:rPr>
              <a:t>Wsparcie pracowników OPS, doradców </a:t>
            </a:r>
            <a:r>
              <a:rPr lang="pl-PL" dirty="0" err="1">
                <a:latin typeface="Segoe UI"/>
                <a:cs typeface="Segoe UI"/>
              </a:rPr>
              <a:t>CzP</a:t>
            </a:r>
            <a:r>
              <a:rPr lang="pl-PL" dirty="0">
                <a:latin typeface="Segoe UI"/>
                <a:cs typeface="Segoe UI"/>
              </a:rPr>
              <a:t> i doradców energetycznych w </a:t>
            </a:r>
            <a:r>
              <a:rPr lang="pl-PL" dirty="0" err="1">
                <a:latin typeface="Segoe UI"/>
                <a:cs typeface="Segoe UI"/>
              </a:rPr>
              <a:t>jst</a:t>
            </a:r>
            <a:endParaRPr lang="pl-PL" dirty="0">
              <a:latin typeface="Segoe UI"/>
              <a:cs typeface="Segoe UI"/>
            </a:endParaRPr>
          </a:p>
        </p:txBody>
      </p:sp>
    </p:spTree>
    <p:extLst>
      <p:ext uri="{BB962C8B-B14F-4D97-AF65-F5344CB8AC3E}">
        <p14:creationId xmlns:p14="http://schemas.microsoft.com/office/powerpoint/2010/main" val="48187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A113D-0868-6638-46A3-2D690FA7F4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ECF92A-BB00-C797-5368-4F8DB8E9CCC9}"/>
              </a:ext>
            </a:extLst>
          </p:cNvPr>
          <p:cNvSpPr>
            <a:spLocks noGrp="1"/>
          </p:cNvSpPr>
          <p:nvPr>
            <p:ph type="ctrTitle"/>
          </p:nvPr>
        </p:nvSpPr>
        <p:spPr>
          <a:xfrm>
            <a:off x="481699" y="547115"/>
            <a:ext cx="7747901" cy="417977"/>
          </a:xfrm>
        </p:spPr>
        <p:txBody>
          <a:bodyPr>
            <a:normAutofit fontScale="90000"/>
          </a:bodyPr>
          <a:lstStyle/>
          <a:p>
            <a:r>
              <a:rPr lang="pl-PL" sz="3200">
                <a:latin typeface="Segoe UI" panose="020B0502040204020203" pitchFamily="34" charset="0"/>
                <a:cs typeface="Segoe UI" panose="020B0502040204020203" pitchFamily="34" charset="0"/>
              </a:rPr>
              <a:t>ETS2 – na drodze do wdrożenia</a:t>
            </a:r>
            <a:endParaRPr lang="pl-PL">
              <a:latin typeface="Segoe UI" panose="020B0502040204020203" pitchFamily="34" charset="0"/>
              <a:cs typeface="Segoe UI" panose="020B0502040204020203" pitchFamily="34" charset="0"/>
            </a:endParaRPr>
          </a:p>
        </p:txBody>
      </p:sp>
      <p:sp>
        <p:nvSpPr>
          <p:cNvPr id="4" name="Date Placeholder 1">
            <a:extLst>
              <a:ext uri="{FF2B5EF4-FFF2-40B4-BE49-F238E27FC236}">
                <a16:creationId xmlns:a16="http://schemas.microsoft.com/office/drawing/2014/main" id="{7A3D73C6-ADD0-AEBE-16A9-3D528C1D2DC9}"/>
              </a:ext>
            </a:extLst>
          </p:cNvPr>
          <p:cNvSpPr>
            <a:spLocks noGrp="1"/>
          </p:cNvSpPr>
          <p:nvPr>
            <p:ph type="dt" sz="half" idx="10"/>
          </p:nvPr>
        </p:nvSpPr>
        <p:spPr>
          <a:xfrm>
            <a:off x="504000" y="6413783"/>
            <a:ext cx="1144246" cy="101037"/>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l-PL" sz="75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0</a:t>
            </a:r>
            <a:fld id="{52A8760C-B3AD-8043-B14A-26F4E55C11FF}" type="slidenum">
              <a:rPr kumimoji="0" lang="pl-PL" sz="750" b="0" i="0" u="none" strike="noStrike" kern="1200" cap="none" spc="0" normalizeH="0" baseline="0" noProof="0" smtClean="0">
                <a:ln>
                  <a:noFill/>
                </a:ln>
                <a:solidFill>
                  <a:srgbClr val="000000"/>
                </a:solidFill>
                <a:effectLst/>
                <a:uLnTx/>
                <a:uFillTx/>
                <a:latin typeface="Segoe UI" panose="020B0502040204020203" pitchFamily="34" charset="0"/>
                <a:cs typeface="Segoe UI" panose="020B0502040204020203"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3</a:t>
            </a:fld>
            <a:endParaRPr kumimoji="0" lang="pl-PL" sz="75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pic>
        <p:nvPicPr>
          <p:cNvPr id="7" name="Obraz 6">
            <a:extLst>
              <a:ext uri="{FF2B5EF4-FFF2-40B4-BE49-F238E27FC236}">
                <a16:creationId xmlns:a16="http://schemas.microsoft.com/office/drawing/2014/main" id="{FAD428D4-6CEB-F8D3-A148-9FCD7081CB31}"/>
              </a:ext>
            </a:extLst>
          </p:cNvPr>
          <p:cNvPicPr>
            <a:picLocks noChangeAspect="1"/>
          </p:cNvPicPr>
          <p:nvPr/>
        </p:nvPicPr>
        <p:blipFill>
          <a:blip r:embed="rId2"/>
          <a:stretch>
            <a:fillRect/>
          </a:stretch>
        </p:blipFill>
        <p:spPr>
          <a:xfrm>
            <a:off x="197829" y="1726454"/>
            <a:ext cx="5556200" cy="4687329"/>
          </a:xfrm>
          <a:prstGeom prst="rect">
            <a:avLst/>
          </a:prstGeom>
        </p:spPr>
      </p:pic>
      <p:sp>
        <p:nvSpPr>
          <p:cNvPr id="10" name="pole tekstowe 9">
            <a:extLst>
              <a:ext uri="{FF2B5EF4-FFF2-40B4-BE49-F238E27FC236}">
                <a16:creationId xmlns:a16="http://schemas.microsoft.com/office/drawing/2014/main" id="{D2CA54D8-C28E-18EE-B8A3-7141CACDEC2C}"/>
              </a:ext>
            </a:extLst>
          </p:cNvPr>
          <p:cNvSpPr txBox="1"/>
          <p:nvPr/>
        </p:nvSpPr>
        <p:spPr>
          <a:xfrm>
            <a:off x="197828" y="1135551"/>
            <a:ext cx="569001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Udział emisji CO</a:t>
            </a:r>
            <a:r>
              <a:rPr kumimoji="0" lang="pl-PL" sz="700" b="1"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2 </a:t>
            </a:r>
            <a:r>
              <a:rPr kumimoji="0" lang="pl-PL" sz="1600" b="1"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z sektorów objętych ETS2 </a:t>
            </a:r>
            <a:br>
              <a:rPr kumimoji="0" lang="pl-PL" sz="1600" b="1"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br>
            <a:r>
              <a:rPr kumimoji="0" lang="pl-PL" sz="1600" b="1"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w emisjach gazów cieplarnianych ogółem w 2021 r. </a:t>
            </a:r>
          </a:p>
        </p:txBody>
      </p:sp>
      <p:sp>
        <p:nvSpPr>
          <p:cNvPr id="12" name="pole tekstowe 11">
            <a:extLst>
              <a:ext uri="{FF2B5EF4-FFF2-40B4-BE49-F238E27FC236}">
                <a16:creationId xmlns:a16="http://schemas.microsoft.com/office/drawing/2014/main" id="{2468B36B-E745-7AE9-F073-7FDDB7081B22}"/>
              </a:ext>
            </a:extLst>
          </p:cNvPr>
          <p:cNvSpPr txBox="1"/>
          <p:nvPr/>
        </p:nvSpPr>
        <p:spPr>
          <a:xfrm>
            <a:off x="5476568" y="1731492"/>
            <a:ext cx="3368336" cy="4185761"/>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4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Maj 2023 r. – ETS2 staje się częścią obowiązującego prawa UE (dyrektywa 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4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Uruchomienie handlu emisjami w 2027 r. (1 stycznia)</a:t>
            </a:r>
            <a:r>
              <a:rPr lang="pl-PL" sz="1400" dirty="0">
                <a:solidFill>
                  <a:srgbClr val="000000"/>
                </a:solidFill>
                <a:latin typeface="Segoe UI" panose="020B0502040204020203" pitchFamily="34" charset="0"/>
                <a:cs typeface="Segoe UI" panose="020B0502040204020203" pitchFamily="34" charset="0"/>
              </a:rPr>
              <a:t>. W</a:t>
            </a:r>
            <a:r>
              <a:rPr kumimoji="0" lang="pl-PL" sz="1400" b="0" i="0" u="none" strike="noStrike" kern="1200" cap="none" spc="0" normalizeH="0" baseline="0" noProof="0" dirty="0" err="1">
                <a:ln>
                  <a:noFill/>
                </a:ln>
                <a:solidFill>
                  <a:srgbClr val="000000"/>
                </a:solidFill>
                <a:effectLst/>
                <a:uLnTx/>
                <a:uFillTx/>
                <a:latin typeface="Segoe UI" panose="020B0502040204020203" pitchFamily="34" charset="0"/>
                <a:cs typeface="Segoe UI" panose="020B0502040204020203" pitchFamily="34" charset="0"/>
              </a:rPr>
              <a:t>cześniej</a:t>
            </a:r>
            <a:r>
              <a:rPr kumimoji="0" lang="pl-PL" sz="14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 okres przygotowawczy dla sprzedawców (od 1.01.2026 r.) – monitorowanie emisji bez obowiązku umarzania uprawnień.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4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Opóźnienie o rok (do 2028 r.) </a:t>
            </a:r>
            <a:br>
              <a:rPr kumimoji="0" lang="pl-PL" sz="14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br>
            <a:r>
              <a:rPr kumimoji="0" lang="pl-PL" sz="14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w przypadku odnotowania wysokich cen gazu lub ropy w 2026 r.</a:t>
            </a:r>
          </a:p>
          <a:p>
            <a:pPr marR="0" lvl="0" algn="l" defTabSz="914400" rtl="0" eaLnBrk="1" fontAlgn="auto" latinLnBrk="0" hangingPunct="1">
              <a:lnSpc>
                <a:spcPct val="100000"/>
              </a:lnSpc>
              <a:spcBef>
                <a:spcPts val="0"/>
              </a:spcBef>
              <a:spcAft>
                <a:spcPts val="0"/>
              </a:spcAft>
              <a:buClrTx/>
              <a:buSzTx/>
              <a:tabLst/>
              <a:defRPr/>
            </a:pPr>
            <a:endParaRPr kumimoji="0" lang="pl-PL" sz="14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285750" indent="-285750">
              <a:buFont typeface="Arial" panose="020B0604020202020204" pitchFamily="34" charset="0"/>
              <a:buChar char="•"/>
              <a:defRPr/>
            </a:pPr>
            <a:r>
              <a:rPr lang="pl-PL" sz="1400" b="1" dirty="0">
                <a:latin typeface="Segoe UI" panose="020B0502040204020203" pitchFamily="34" charset="0"/>
                <a:cs typeface="Segoe UI" panose="020B0502040204020203" pitchFamily="34" charset="0"/>
              </a:rPr>
              <a:t>Nadal brak implementacji dyrektywy w Polsce i wielu innych krajach UE </a:t>
            </a:r>
            <a:r>
              <a:rPr lang="pl-PL" sz="1400" dirty="0">
                <a:latin typeface="Segoe UI" panose="020B0502040204020203" pitchFamily="34" charset="0"/>
                <a:cs typeface="Segoe UI" panose="020B0502040204020203" pitchFamily="34" charset="0"/>
              </a:rPr>
              <a:t>(termin </a:t>
            </a:r>
            <a:r>
              <a:rPr lang="pl-PL" sz="1400" dirty="0">
                <a:solidFill>
                  <a:srgbClr val="FF0000"/>
                </a:solidFill>
                <a:latin typeface="Segoe UI" panose="020B0502040204020203" pitchFamily="34" charset="0"/>
                <a:cs typeface="Segoe UI" panose="020B0502040204020203" pitchFamily="34" charset="0"/>
              </a:rPr>
              <a:t>czerwiec 2024</a:t>
            </a:r>
            <a:r>
              <a:rPr lang="pl-PL" sz="1400" dirty="0">
                <a:latin typeface="Segoe UI" panose="020B0502040204020203" pitchFamily="34" charset="0"/>
                <a:cs typeface="Segoe UI" panose="020B0502040204020203" pitchFamily="34" charset="0"/>
              </a:rPr>
              <a:t>)</a:t>
            </a:r>
            <a:endParaRPr lang="pl-PL"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4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60032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69FFC54-F0BA-3239-3CA0-5C6E9DAB7C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C86042-D869-0471-523F-6D4971DB97EE}"/>
              </a:ext>
            </a:extLst>
          </p:cNvPr>
          <p:cNvSpPr>
            <a:spLocks noGrp="1"/>
          </p:cNvSpPr>
          <p:nvPr>
            <p:ph type="ctrTitle"/>
          </p:nvPr>
        </p:nvSpPr>
        <p:spPr>
          <a:xfrm>
            <a:off x="521088" y="482751"/>
            <a:ext cx="8059877" cy="417977"/>
          </a:xfrm>
        </p:spPr>
        <p:txBody>
          <a:bodyPr>
            <a:normAutofit fontScale="90000"/>
          </a:bodyPr>
          <a:lstStyle/>
          <a:p>
            <a:r>
              <a:rPr lang="pl-PL" sz="3200" dirty="0">
                <a:latin typeface="Segoe UI" panose="020B0502040204020203" pitchFamily="34" charset="0"/>
                <a:cs typeface="Segoe UI" panose="020B0502040204020203" pitchFamily="34" charset="0"/>
              </a:rPr>
              <a:t>… ok. 1200 zł, </a:t>
            </a:r>
            <a:r>
              <a:rPr lang="pl-PL" sz="3200" dirty="0">
                <a:solidFill>
                  <a:srgbClr val="0081FC"/>
                </a:solidFill>
                <a:latin typeface="Segoe UI" panose="020B0502040204020203" pitchFamily="34" charset="0"/>
                <a:cs typeface="Segoe UI" panose="020B0502040204020203" pitchFamily="34" charset="0"/>
              </a:rPr>
              <a:t>a jakie koszty?</a:t>
            </a:r>
            <a:endParaRPr lang="pl-PL" sz="3200" dirty="0">
              <a:latin typeface="Segoe UI" panose="020B0502040204020203" pitchFamily="34" charset="0"/>
              <a:cs typeface="Segoe UI" panose="020B0502040204020203" pitchFamily="34" charset="0"/>
            </a:endParaRPr>
          </a:p>
        </p:txBody>
      </p:sp>
      <p:sp>
        <p:nvSpPr>
          <p:cNvPr id="4" name="Date Placeholder 1">
            <a:extLst>
              <a:ext uri="{FF2B5EF4-FFF2-40B4-BE49-F238E27FC236}">
                <a16:creationId xmlns:a16="http://schemas.microsoft.com/office/drawing/2014/main" id="{C4812F6B-1567-74DB-0490-317AC53F0E48}"/>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30</a:t>
            </a:fld>
            <a:endParaRPr lang="pl-PL">
              <a:latin typeface="Segoe UI" panose="020B0502040204020203" pitchFamily="34" charset="0"/>
              <a:cs typeface="Segoe UI" panose="020B0502040204020203" pitchFamily="34" charset="0"/>
            </a:endParaRPr>
          </a:p>
        </p:txBody>
      </p:sp>
      <p:pic>
        <p:nvPicPr>
          <p:cNvPr id="2" name="Obraz 1">
            <a:extLst>
              <a:ext uri="{FF2B5EF4-FFF2-40B4-BE49-F238E27FC236}">
                <a16:creationId xmlns:a16="http://schemas.microsoft.com/office/drawing/2014/main" id="{D9B9BE70-5FBC-BCAE-0782-098EBE0B0385}"/>
              </a:ext>
            </a:extLst>
          </p:cNvPr>
          <p:cNvPicPr>
            <a:picLocks noChangeAspect="1"/>
          </p:cNvPicPr>
          <p:nvPr/>
        </p:nvPicPr>
        <p:blipFill>
          <a:blip r:embed="rId3"/>
          <a:srcRect b="44208"/>
          <a:stretch>
            <a:fillRect/>
          </a:stretch>
        </p:blipFill>
        <p:spPr>
          <a:xfrm>
            <a:off x="340649" y="1569120"/>
            <a:ext cx="8165788" cy="2533096"/>
          </a:xfrm>
          <a:prstGeom prst="rect">
            <a:avLst/>
          </a:prstGeom>
        </p:spPr>
      </p:pic>
      <p:sp>
        <p:nvSpPr>
          <p:cNvPr id="6" name="pole tekstowe 5">
            <a:extLst>
              <a:ext uri="{FF2B5EF4-FFF2-40B4-BE49-F238E27FC236}">
                <a16:creationId xmlns:a16="http://schemas.microsoft.com/office/drawing/2014/main" id="{BB4835FD-7AC8-9082-B0C4-AE669956E26C}"/>
              </a:ext>
            </a:extLst>
          </p:cNvPr>
          <p:cNvSpPr txBox="1"/>
          <p:nvPr/>
        </p:nvSpPr>
        <p:spPr>
          <a:xfrm>
            <a:off x="595618" y="4303444"/>
            <a:ext cx="7910819" cy="523220"/>
          </a:xfrm>
          <a:prstGeom prst="rect">
            <a:avLst/>
          </a:prstGeom>
          <a:noFill/>
        </p:spPr>
        <p:txBody>
          <a:bodyPr wrap="square">
            <a:spAutoFit/>
          </a:bodyPr>
          <a:lstStyle/>
          <a:p>
            <a:r>
              <a:rPr lang="pl-PL" sz="1400" i="1" dirty="0">
                <a:latin typeface="Segoe UI"/>
                <a:cs typeface="Segoe UI"/>
              </a:rPr>
              <a:t>Na podstawie raportu Instytut Reform „Pokonać ubóstwo energetyczne i transportowe. Plan społeczno-klimatyczny instrumentem systemowej zmiany” dostępnego </a:t>
            </a:r>
            <a:r>
              <a:rPr lang="pl-PL" sz="1400" b="1" i="1" dirty="0">
                <a:latin typeface="Segoe UI"/>
                <a:cs typeface="Segoe UI"/>
                <a:hlinkClick r:id="rId4"/>
              </a:rPr>
              <a:t>tutaj</a:t>
            </a:r>
            <a:r>
              <a:rPr lang="pl-PL" sz="1400" b="1" i="1" dirty="0">
                <a:latin typeface="Segoe UI"/>
                <a:cs typeface="Segoe UI"/>
              </a:rPr>
              <a:t>. </a:t>
            </a:r>
            <a:endParaRPr lang="pl-PL" sz="1400" b="1" i="1" dirty="0"/>
          </a:p>
        </p:txBody>
      </p:sp>
    </p:spTree>
    <p:extLst>
      <p:ext uri="{BB962C8B-B14F-4D97-AF65-F5344CB8AC3E}">
        <p14:creationId xmlns:p14="http://schemas.microsoft.com/office/powerpoint/2010/main" val="315640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4456F84-D008-AA42-FEB6-E7E51C259A0D}"/>
              </a:ext>
            </a:extLst>
          </p:cNvPr>
          <p:cNvSpPr>
            <a:spLocks noGrp="1"/>
          </p:cNvSpPr>
          <p:nvPr>
            <p:ph type="dt" sz="half" idx="10"/>
          </p:nvPr>
        </p:nvSpPr>
        <p:spPr/>
        <p:txBody>
          <a:bodyPr/>
          <a:lstStyle/>
          <a:p>
            <a:r>
              <a:rPr lang="pl-PL">
                <a:latin typeface="Silka Medium" pitchFamily="2" charset="77"/>
              </a:rPr>
              <a:t>0</a:t>
            </a:r>
            <a:fld id="{52A8760C-B3AD-8043-B14A-26F4E55C11FF}" type="slidenum">
              <a:rPr lang="pl-PL" smtClean="0">
                <a:latin typeface="Silka Medium" pitchFamily="2" charset="77"/>
              </a:rPr>
              <a:pPr/>
              <a:t>31</a:t>
            </a:fld>
            <a:r>
              <a:rPr lang="pl-PL"/>
              <a:t>/X</a:t>
            </a:r>
          </a:p>
        </p:txBody>
      </p:sp>
      <p:sp>
        <p:nvSpPr>
          <p:cNvPr id="3" name="Tytuł 2">
            <a:extLst>
              <a:ext uri="{FF2B5EF4-FFF2-40B4-BE49-F238E27FC236}">
                <a16:creationId xmlns:a16="http://schemas.microsoft.com/office/drawing/2014/main" id="{E5064AC3-B540-429B-5E21-4D578C18A0AF}"/>
              </a:ext>
            </a:extLst>
          </p:cNvPr>
          <p:cNvSpPr>
            <a:spLocks noGrp="1"/>
          </p:cNvSpPr>
          <p:nvPr>
            <p:ph type="ctrTitle"/>
          </p:nvPr>
        </p:nvSpPr>
        <p:spPr>
          <a:xfrm>
            <a:off x="504000" y="582906"/>
            <a:ext cx="8002437" cy="417977"/>
          </a:xfrm>
        </p:spPr>
        <p:txBody>
          <a:bodyPr>
            <a:normAutofit fontScale="90000"/>
          </a:bodyPr>
          <a:lstStyle/>
          <a:p>
            <a:r>
              <a:rPr lang="pl-PL" dirty="0"/>
              <a:t>Problem </a:t>
            </a:r>
            <a:r>
              <a:rPr lang="pl-PL" dirty="0">
                <a:solidFill>
                  <a:schemeClr val="accent1"/>
                </a:solidFill>
              </a:rPr>
              <a:t>słabej dostępności</a:t>
            </a:r>
            <a:r>
              <a:rPr lang="pl-PL" dirty="0"/>
              <a:t> do transportu publicznego na obszarach słabiej zaludnionych</a:t>
            </a:r>
          </a:p>
        </p:txBody>
      </p:sp>
      <p:pic>
        <p:nvPicPr>
          <p:cNvPr id="5" name="Google Shape;440;p44">
            <a:extLst>
              <a:ext uri="{FF2B5EF4-FFF2-40B4-BE49-F238E27FC236}">
                <a16:creationId xmlns:a16="http://schemas.microsoft.com/office/drawing/2014/main" id="{1B16B5B5-A4B3-F982-4A6E-C1A3FFD3FD3E}"/>
              </a:ext>
            </a:extLst>
          </p:cNvPr>
          <p:cNvPicPr preferRelativeResize="0"/>
          <p:nvPr/>
        </p:nvPicPr>
        <p:blipFill>
          <a:blip r:embed="rId2">
            <a:alphaModFix/>
          </a:blip>
          <a:stretch>
            <a:fillRect/>
          </a:stretch>
        </p:blipFill>
        <p:spPr>
          <a:xfrm>
            <a:off x="4572000" y="1600736"/>
            <a:ext cx="4174425" cy="3427228"/>
          </a:xfrm>
          <a:prstGeom prst="rect">
            <a:avLst/>
          </a:prstGeom>
          <a:noFill/>
          <a:ln>
            <a:noFill/>
          </a:ln>
        </p:spPr>
      </p:pic>
      <p:sp>
        <p:nvSpPr>
          <p:cNvPr id="9" name="pole tekstowe 8">
            <a:extLst>
              <a:ext uri="{FF2B5EF4-FFF2-40B4-BE49-F238E27FC236}">
                <a16:creationId xmlns:a16="http://schemas.microsoft.com/office/drawing/2014/main" id="{E65DA843-79E8-F504-B818-3421292B6DBF}"/>
              </a:ext>
            </a:extLst>
          </p:cNvPr>
          <p:cNvSpPr txBox="1"/>
          <p:nvPr/>
        </p:nvSpPr>
        <p:spPr>
          <a:xfrm>
            <a:off x="587229" y="5351764"/>
            <a:ext cx="7826834" cy="923330"/>
          </a:xfrm>
          <a:prstGeom prst="rect">
            <a:avLst/>
          </a:prstGeom>
          <a:noFill/>
        </p:spPr>
        <p:txBody>
          <a:bodyPr wrap="square">
            <a:spAutoFit/>
          </a:bodyPr>
          <a:lstStyle/>
          <a:p>
            <a:r>
              <a:rPr lang="pl-PL" sz="1800" b="1" dirty="0">
                <a:latin typeface="Segoe UI"/>
                <a:cs typeface="Segoe UI"/>
              </a:rPr>
              <a:t>Kolej priorytetem Planu </a:t>
            </a:r>
            <a:r>
              <a:rPr lang="pl-PL" sz="1800" dirty="0">
                <a:latin typeface="Segoe UI"/>
                <a:cs typeface="Segoe UI"/>
              </a:rPr>
              <a:t>– nie jest to spójne z efektywnymi działaniami na rzecz osiągnięcia celów SFK. </a:t>
            </a:r>
          </a:p>
          <a:p>
            <a:r>
              <a:rPr lang="pl-PL" dirty="0">
                <a:latin typeface="Segoe UI"/>
                <a:cs typeface="Segoe UI"/>
              </a:rPr>
              <a:t>Bardziej pożądane: </a:t>
            </a:r>
            <a:r>
              <a:rPr lang="pl-PL" b="1" dirty="0">
                <a:solidFill>
                  <a:schemeClr val="accent1"/>
                </a:solidFill>
                <a:latin typeface="Segoe UI"/>
                <a:cs typeface="Segoe UI"/>
              </a:rPr>
              <a:t>przewozy autobusowe i transport na żądanie</a:t>
            </a:r>
            <a:endParaRPr lang="pl-PL" b="1" dirty="0">
              <a:solidFill>
                <a:schemeClr val="accent1"/>
              </a:solidFill>
            </a:endParaRPr>
          </a:p>
        </p:txBody>
      </p:sp>
      <p:pic>
        <p:nvPicPr>
          <p:cNvPr id="11" name="Obraz 10">
            <a:extLst>
              <a:ext uri="{FF2B5EF4-FFF2-40B4-BE49-F238E27FC236}">
                <a16:creationId xmlns:a16="http://schemas.microsoft.com/office/drawing/2014/main" id="{D4E7A2D6-6786-1D38-AE66-78A4F4B9738A}"/>
              </a:ext>
            </a:extLst>
          </p:cNvPr>
          <p:cNvPicPr>
            <a:picLocks noChangeAspect="1"/>
          </p:cNvPicPr>
          <p:nvPr/>
        </p:nvPicPr>
        <p:blipFill>
          <a:blip r:embed="rId3"/>
          <a:srcRect t="10952" r="5216"/>
          <a:stretch>
            <a:fillRect/>
          </a:stretch>
        </p:blipFill>
        <p:spPr>
          <a:xfrm>
            <a:off x="587229" y="1715386"/>
            <a:ext cx="3895309" cy="3197929"/>
          </a:xfrm>
          <a:prstGeom prst="rect">
            <a:avLst/>
          </a:prstGeom>
        </p:spPr>
      </p:pic>
    </p:spTree>
    <p:extLst>
      <p:ext uri="{BB962C8B-B14F-4D97-AF65-F5344CB8AC3E}">
        <p14:creationId xmlns:p14="http://schemas.microsoft.com/office/powerpoint/2010/main" val="631649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1521929-0136-8093-7DE1-41BF8EE492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D789B1-A548-891C-4E49-EBB6F0720307}"/>
              </a:ext>
            </a:extLst>
          </p:cNvPr>
          <p:cNvSpPr>
            <a:spLocks noGrp="1"/>
          </p:cNvSpPr>
          <p:nvPr>
            <p:ph type="ctrTitle"/>
          </p:nvPr>
        </p:nvSpPr>
        <p:spPr>
          <a:xfrm>
            <a:off x="514158" y="432417"/>
            <a:ext cx="8059877" cy="417977"/>
          </a:xfrm>
        </p:spPr>
        <p:txBody>
          <a:bodyPr>
            <a:normAutofit fontScale="90000"/>
          </a:bodyPr>
          <a:lstStyle/>
          <a:p>
            <a:r>
              <a:rPr lang="pl-PL" sz="3200">
                <a:latin typeface="Segoe UI" panose="020B0502040204020203" pitchFamily="34" charset="0"/>
                <a:cs typeface="Segoe UI" panose="020B0502040204020203" pitchFamily="34" charset="0"/>
              </a:rPr>
              <a:t>Zanim o uwagach… </a:t>
            </a:r>
            <a:r>
              <a:rPr lang="pl-PL" sz="3200">
                <a:solidFill>
                  <a:srgbClr val="0081FC"/>
                </a:solidFill>
                <a:latin typeface="Segoe UI" panose="020B0502040204020203" pitchFamily="34" charset="0"/>
                <a:cs typeface="Segoe UI" panose="020B0502040204020203" pitchFamily="34" charset="0"/>
              </a:rPr>
              <a:t>co doceniamy?</a:t>
            </a:r>
          </a:p>
        </p:txBody>
      </p:sp>
      <p:sp>
        <p:nvSpPr>
          <p:cNvPr id="4" name="Date Placeholder 1">
            <a:extLst>
              <a:ext uri="{FF2B5EF4-FFF2-40B4-BE49-F238E27FC236}">
                <a16:creationId xmlns:a16="http://schemas.microsoft.com/office/drawing/2014/main" id="{CB6E9662-F526-9550-3C18-C5BC37EF415B}"/>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32</a:t>
            </a:fld>
            <a:endParaRPr lang="pl-PL">
              <a:latin typeface="Segoe UI" panose="020B0502040204020203" pitchFamily="34" charset="0"/>
              <a:cs typeface="Segoe UI" panose="020B0502040204020203" pitchFamily="34" charset="0"/>
            </a:endParaRPr>
          </a:p>
        </p:txBody>
      </p:sp>
      <p:sp>
        <p:nvSpPr>
          <p:cNvPr id="7" name="pole tekstowe 6">
            <a:extLst>
              <a:ext uri="{FF2B5EF4-FFF2-40B4-BE49-F238E27FC236}">
                <a16:creationId xmlns:a16="http://schemas.microsoft.com/office/drawing/2014/main" id="{E4280F93-0D01-08AC-A66F-C41BBD371CA6}"/>
              </a:ext>
            </a:extLst>
          </p:cNvPr>
          <p:cNvSpPr txBox="1"/>
          <p:nvPr/>
        </p:nvSpPr>
        <p:spPr>
          <a:xfrm>
            <a:off x="536982" y="720564"/>
            <a:ext cx="8070035" cy="563231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endParaRPr lang="pl-PL" dirty="0">
              <a:latin typeface="Segoe UI"/>
              <a:cs typeface="Segoe UI"/>
            </a:endParaRPr>
          </a:p>
          <a:p>
            <a:pPr marL="342900" indent="-342900">
              <a:buFont typeface="Arial" panose="020B0604020202020204" pitchFamily="34" charset="0"/>
              <a:buChar char="•"/>
            </a:pPr>
            <a:r>
              <a:rPr lang="pl-PL" dirty="0">
                <a:latin typeface="Segoe UI"/>
                <a:cs typeface="Segoe UI"/>
              </a:rPr>
              <a:t>Wielomiesięczny dialog w ramach Grupy Roboczej i jego zapowiadana kontynuacja w formie </a:t>
            </a:r>
            <a:r>
              <a:rPr lang="pl-PL" b="1" dirty="0">
                <a:solidFill>
                  <a:srgbClr val="0081FC"/>
                </a:solidFill>
                <a:latin typeface="Segoe UI"/>
                <a:cs typeface="Segoe UI"/>
              </a:rPr>
              <a:t>Grupy monitorująco-wdrożeniowej PSK.</a:t>
            </a:r>
          </a:p>
          <a:p>
            <a:pPr marL="342900" indent="-342900">
              <a:buFont typeface="Arial" panose="020B0604020202020204" pitchFamily="34" charset="0"/>
              <a:buChar char="•"/>
            </a:pPr>
            <a:endParaRPr lang="pl-PL" dirty="0">
              <a:latin typeface="Segoe UI"/>
              <a:cs typeface="Segoe UI"/>
            </a:endParaRPr>
          </a:p>
          <a:p>
            <a:pPr marL="342900" indent="-342900">
              <a:buFont typeface="Arial" panose="020B0604020202020204" pitchFamily="34" charset="0"/>
              <a:buChar char="•"/>
            </a:pPr>
            <a:r>
              <a:rPr lang="pl-PL" b="1" dirty="0" err="1">
                <a:solidFill>
                  <a:srgbClr val="0081FC"/>
                </a:solidFill>
                <a:latin typeface="Segoe UI"/>
                <a:cs typeface="Segoe UI"/>
              </a:rPr>
              <a:t>Multidyscyplinarność</a:t>
            </a:r>
            <a:r>
              <a:rPr lang="pl-PL" dirty="0">
                <a:latin typeface="Segoe UI"/>
                <a:cs typeface="Segoe UI"/>
              </a:rPr>
              <a:t> projektu.</a:t>
            </a:r>
          </a:p>
          <a:p>
            <a:pPr marL="342900" indent="-342900">
              <a:buFont typeface="Arial" panose="020B0604020202020204" pitchFamily="34" charset="0"/>
              <a:buChar char="•"/>
            </a:pPr>
            <a:endParaRPr lang="pl-PL" dirty="0">
              <a:latin typeface="Segoe UI"/>
              <a:cs typeface="Segoe UI"/>
            </a:endParaRPr>
          </a:p>
          <a:p>
            <a:pPr marL="342900" indent="-342900">
              <a:buFont typeface="Arial" panose="020B0604020202020204" pitchFamily="34" charset="0"/>
              <a:buChar char="•"/>
            </a:pPr>
            <a:r>
              <a:rPr lang="pl-PL" dirty="0">
                <a:latin typeface="Segoe UI"/>
                <a:cs typeface="Segoe UI"/>
              </a:rPr>
              <a:t>Rozbudowana </a:t>
            </a:r>
            <a:r>
              <a:rPr lang="pl-PL" b="1" dirty="0">
                <a:solidFill>
                  <a:srgbClr val="0081FC"/>
                </a:solidFill>
                <a:latin typeface="Segoe UI"/>
                <a:cs typeface="Segoe UI"/>
              </a:rPr>
              <a:t>diagnoza</a:t>
            </a:r>
            <a:r>
              <a:rPr lang="pl-PL" dirty="0">
                <a:latin typeface="Segoe UI"/>
                <a:cs typeface="Segoe UI"/>
              </a:rPr>
              <a:t> i nawiązania do </a:t>
            </a:r>
            <a:r>
              <a:rPr lang="pl-PL" dirty="0" err="1">
                <a:latin typeface="Segoe UI"/>
                <a:cs typeface="Segoe UI"/>
              </a:rPr>
              <a:t>aKPEiK</a:t>
            </a:r>
            <a:r>
              <a:rPr lang="pl-PL" dirty="0">
                <a:latin typeface="Segoe UI"/>
                <a:cs typeface="Segoe UI"/>
              </a:rPr>
              <a:t>.</a:t>
            </a:r>
          </a:p>
          <a:p>
            <a:pPr marL="342900" indent="-342900">
              <a:buFont typeface="Arial" panose="020B0604020202020204" pitchFamily="34" charset="0"/>
              <a:buChar char="•"/>
            </a:pPr>
            <a:endParaRPr lang="pl-PL" dirty="0">
              <a:latin typeface="Segoe UI"/>
              <a:cs typeface="Segoe UI"/>
            </a:endParaRPr>
          </a:p>
          <a:p>
            <a:pPr marL="342900" indent="-342900">
              <a:buFont typeface="Arial" panose="020B0604020202020204" pitchFamily="34" charset="0"/>
              <a:buChar char="•"/>
            </a:pPr>
            <a:r>
              <a:rPr lang="pl-PL" b="1" dirty="0">
                <a:solidFill>
                  <a:srgbClr val="0081FC"/>
                </a:solidFill>
                <a:latin typeface="Segoe UI"/>
                <a:cs typeface="Segoe UI"/>
              </a:rPr>
              <a:t>Termomodernizacja </a:t>
            </a:r>
            <a:r>
              <a:rPr lang="pl-PL" dirty="0">
                <a:latin typeface="Segoe UI"/>
                <a:cs typeface="Segoe UI"/>
              </a:rPr>
              <a:t>kluczem – renowacja budynków i wsparcie PP „Czyste Powietrze” (dla niższych dochodów).</a:t>
            </a:r>
          </a:p>
          <a:p>
            <a:pPr marL="342900" indent="-342900">
              <a:buFont typeface="Arial" panose="020B0604020202020204" pitchFamily="34" charset="0"/>
              <a:buChar char="•"/>
            </a:pPr>
            <a:endParaRPr lang="pl-PL" dirty="0">
              <a:latin typeface="Segoe UI"/>
              <a:cs typeface="Segoe UI"/>
            </a:endParaRPr>
          </a:p>
          <a:p>
            <a:pPr marL="342900" indent="-342900">
              <a:buFont typeface="Arial" panose="020B0604020202020204" pitchFamily="34" charset="0"/>
              <a:buChar char="•"/>
            </a:pPr>
            <a:r>
              <a:rPr lang="pl-PL" dirty="0">
                <a:latin typeface="Segoe UI"/>
                <a:cs typeface="Segoe UI"/>
              </a:rPr>
              <a:t>Nacisk na szerszą </a:t>
            </a:r>
            <a:r>
              <a:rPr lang="pl-PL" b="1" dirty="0">
                <a:solidFill>
                  <a:srgbClr val="0081FC"/>
                </a:solidFill>
                <a:latin typeface="Segoe UI"/>
                <a:cs typeface="Segoe UI"/>
              </a:rPr>
              <a:t>politykę społeczną </a:t>
            </a:r>
            <a:r>
              <a:rPr lang="pl-PL" dirty="0">
                <a:latin typeface="Segoe UI"/>
                <a:cs typeface="Segoe UI"/>
              </a:rPr>
              <a:t>– m.in. Budownictwo społeczne i komunalne</a:t>
            </a:r>
          </a:p>
          <a:p>
            <a:endParaRPr lang="pl-PL" b="1" dirty="0">
              <a:solidFill>
                <a:srgbClr val="0081FC"/>
              </a:solidFill>
              <a:latin typeface="Segoe UI"/>
              <a:cs typeface="Segoe UI"/>
            </a:endParaRPr>
          </a:p>
          <a:p>
            <a:pPr marL="342900" indent="-342900">
              <a:buFont typeface="Arial" panose="020B0604020202020204" pitchFamily="34" charset="0"/>
              <a:buChar char="•"/>
            </a:pPr>
            <a:r>
              <a:rPr lang="pl-PL" b="1" dirty="0">
                <a:solidFill>
                  <a:srgbClr val="0081FC"/>
                </a:solidFill>
                <a:latin typeface="Segoe UI"/>
                <a:cs typeface="Segoe UI"/>
              </a:rPr>
              <a:t>Transport publiczny </a:t>
            </a:r>
            <a:r>
              <a:rPr lang="pl-PL" dirty="0">
                <a:latin typeface="Segoe UI"/>
                <a:cs typeface="Segoe UI"/>
              </a:rPr>
              <a:t>klarownym priorytetem, w tym uwzględnienie transportu na żądanie.</a:t>
            </a:r>
          </a:p>
          <a:p>
            <a:pPr marL="342900" indent="-342900">
              <a:buFont typeface="Arial" panose="020B0604020202020204" pitchFamily="34" charset="0"/>
              <a:buChar char="•"/>
            </a:pPr>
            <a:endParaRPr lang="pl-PL" dirty="0">
              <a:latin typeface="Segoe UI"/>
              <a:cs typeface="Segoe UI"/>
            </a:endParaRPr>
          </a:p>
          <a:p>
            <a:pPr marL="342900" indent="-342900">
              <a:buFont typeface="Arial" panose="020B0604020202020204" pitchFamily="34" charset="0"/>
              <a:buChar char="•"/>
            </a:pPr>
            <a:r>
              <a:rPr lang="pl-PL" dirty="0">
                <a:latin typeface="Segoe UI"/>
                <a:cs typeface="Segoe UI"/>
              </a:rPr>
              <a:t>Skorzystanie z możliwości </a:t>
            </a:r>
            <a:r>
              <a:rPr lang="pl-PL" b="1" dirty="0">
                <a:solidFill>
                  <a:srgbClr val="0081FC"/>
                </a:solidFill>
                <a:latin typeface="Segoe UI"/>
                <a:cs typeface="Segoe UI"/>
              </a:rPr>
              <a:t>wsparcia bezpośredniego dochodu.</a:t>
            </a:r>
          </a:p>
          <a:p>
            <a:pPr marL="342900" indent="-342900">
              <a:buFont typeface="Arial" panose="020B0604020202020204" pitchFamily="34" charset="0"/>
              <a:buChar char="•"/>
            </a:pPr>
            <a:endParaRPr lang="pl-PL" dirty="0">
              <a:latin typeface="Segoe UI"/>
              <a:cs typeface="Segoe UI"/>
            </a:endParaRPr>
          </a:p>
          <a:p>
            <a:pPr marL="342900" indent="-342900">
              <a:buFont typeface="Arial" panose="020B0604020202020204" pitchFamily="34" charset="0"/>
              <a:buChar char="•"/>
            </a:pPr>
            <a:r>
              <a:rPr lang="pl-PL" dirty="0">
                <a:latin typeface="Segoe UI"/>
                <a:cs typeface="Segoe UI"/>
              </a:rPr>
              <a:t>Identyfikacja znaczenia narzędzi </a:t>
            </a:r>
            <a:r>
              <a:rPr lang="pl-PL" b="1" dirty="0">
                <a:solidFill>
                  <a:srgbClr val="0081FC"/>
                </a:solidFill>
                <a:latin typeface="Segoe UI"/>
                <a:cs typeface="Segoe UI"/>
              </a:rPr>
              <a:t>doradczych</a:t>
            </a:r>
            <a:r>
              <a:rPr lang="pl-PL" dirty="0">
                <a:latin typeface="Segoe UI"/>
                <a:cs typeface="Segoe UI"/>
              </a:rPr>
              <a:t> i szkoleniowych.</a:t>
            </a:r>
          </a:p>
        </p:txBody>
      </p:sp>
    </p:spTree>
    <p:extLst>
      <p:ext uri="{BB962C8B-B14F-4D97-AF65-F5344CB8AC3E}">
        <p14:creationId xmlns:p14="http://schemas.microsoft.com/office/powerpoint/2010/main" val="129931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DCDA-7893-7DC2-A62A-4A14585F8A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163C36-67A4-B141-9833-8B9C5FA1C84F}"/>
              </a:ext>
            </a:extLst>
          </p:cNvPr>
          <p:cNvSpPr>
            <a:spLocks noGrp="1"/>
          </p:cNvSpPr>
          <p:nvPr>
            <p:ph type="ctrTitle"/>
          </p:nvPr>
        </p:nvSpPr>
        <p:spPr>
          <a:xfrm>
            <a:off x="481699" y="547115"/>
            <a:ext cx="7747901" cy="417977"/>
          </a:xfrm>
        </p:spPr>
        <p:txBody>
          <a:bodyPr>
            <a:normAutofit fontScale="90000"/>
          </a:bodyPr>
          <a:lstStyle/>
          <a:p>
            <a:r>
              <a:rPr lang="pl-PL" sz="3200">
                <a:latin typeface="Gill Sans MT"/>
              </a:rPr>
              <a:t>ETS2: logika i zakres działania systemu</a:t>
            </a:r>
            <a:endParaRPr lang="pl-PL">
              <a:latin typeface="Gill Sans MT"/>
            </a:endParaRPr>
          </a:p>
        </p:txBody>
      </p:sp>
      <p:sp>
        <p:nvSpPr>
          <p:cNvPr id="4" name="Date Placeholder 1">
            <a:extLst>
              <a:ext uri="{FF2B5EF4-FFF2-40B4-BE49-F238E27FC236}">
                <a16:creationId xmlns:a16="http://schemas.microsoft.com/office/drawing/2014/main" id="{8922D95F-B028-F833-1B5A-CEFF1C5F9CBC}"/>
              </a:ext>
            </a:extLst>
          </p:cNvPr>
          <p:cNvSpPr>
            <a:spLocks noGrp="1"/>
          </p:cNvSpPr>
          <p:nvPr>
            <p:ph type="dt" sz="half" idx="10"/>
          </p:nvPr>
        </p:nvSpPr>
        <p:spPr>
          <a:xfrm>
            <a:off x="504000" y="6413783"/>
            <a:ext cx="1144246" cy="101037"/>
          </a:xfrm>
        </p:spPr>
        <p:txBody>
          <a:bodyPr/>
          <a:lstStyle/>
          <a:p>
            <a:pPr>
              <a:spcAft>
                <a:spcPts val="600"/>
              </a:spcAft>
            </a:pPr>
            <a:r>
              <a:rPr lang="pl-PL">
                <a:latin typeface="Silka Medium" pitchFamily="2" charset="77"/>
              </a:rPr>
              <a:t>0</a:t>
            </a:r>
            <a:fld id="{52A8760C-B3AD-8043-B14A-26F4E55C11FF}" type="slidenum">
              <a:rPr lang="pl-PL" smtClean="0">
                <a:latin typeface="Silka Medium" pitchFamily="2" charset="77"/>
              </a:rPr>
              <a:pPr>
                <a:spcAft>
                  <a:spcPts val="600"/>
                </a:spcAft>
              </a:pPr>
              <a:t>4</a:t>
            </a:fld>
            <a:endParaRPr lang="pl-PL"/>
          </a:p>
        </p:txBody>
      </p:sp>
      <p:graphicFrame>
        <p:nvGraphicFramePr>
          <p:cNvPr id="2" name="Diagram 1">
            <a:extLst>
              <a:ext uri="{FF2B5EF4-FFF2-40B4-BE49-F238E27FC236}">
                <a16:creationId xmlns:a16="http://schemas.microsoft.com/office/drawing/2014/main" id="{37E75602-4E6D-1BA4-0C59-585690D40A6E}"/>
              </a:ext>
            </a:extLst>
          </p:cNvPr>
          <p:cNvGraphicFramePr/>
          <p:nvPr/>
        </p:nvGraphicFramePr>
        <p:xfrm>
          <a:off x="1427355" y="1393839"/>
          <a:ext cx="7638585" cy="432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stokąt: zaokrąglone rogi 4">
            <a:extLst>
              <a:ext uri="{FF2B5EF4-FFF2-40B4-BE49-F238E27FC236}">
                <a16:creationId xmlns:a16="http://schemas.microsoft.com/office/drawing/2014/main" id="{9908812C-0548-7B07-A803-130E6DBBD30A}"/>
              </a:ext>
            </a:extLst>
          </p:cNvPr>
          <p:cNvSpPr/>
          <p:nvPr/>
        </p:nvSpPr>
        <p:spPr>
          <a:xfrm>
            <a:off x="189572" y="4834831"/>
            <a:ext cx="2698596" cy="14760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177800" indent="-177800" algn="l">
              <a:buFont typeface="Arial" panose="020B0604020202020204" pitchFamily="34" charset="0"/>
              <a:buChar char="•"/>
            </a:pPr>
            <a:r>
              <a:rPr lang="pl-PL" sz="1400" i="0" kern="1200">
                <a:solidFill>
                  <a:schemeClr val="tx1"/>
                </a:solidFill>
                <a:latin typeface="Segoe UI" panose="020B0502040204020203" pitchFamily="34" charset="0"/>
                <a:cs typeface="Segoe UI" panose="020B0502040204020203" pitchFamily="34" charset="0"/>
              </a:rPr>
              <a:t>Budynki (ogrzewnictwo)</a:t>
            </a:r>
          </a:p>
          <a:p>
            <a:pPr marL="177800" indent="-177800" algn="l">
              <a:buFont typeface="Arial" panose="020B0604020202020204" pitchFamily="34" charset="0"/>
              <a:buChar char="•"/>
            </a:pPr>
            <a:r>
              <a:rPr lang="pl-PL" sz="1400">
                <a:solidFill>
                  <a:schemeClr val="tx1"/>
                </a:solidFill>
                <a:latin typeface="Segoe UI" panose="020B0502040204020203" pitchFamily="34" charset="0"/>
                <a:cs typeface="Segoe UI" panose="020B0502040204020203" pitchFamily="34" charset="0"/>
              </a:rPr>
              <a:t>Transport drogowy</a:t>
            </a:r>
          </a:p>
          <a:p>
            <a:pPr marL="177800" indent="-177800" algn="l">
              <a:buFont typeface="Arial" panose="020B0604020202020204" pitchFamily="34" charset="0"/>
              <a:buChar char="•"/>
            </a:pPr>
            <a:r>
              <a:rPr lang="pl-PL" sz="1400" i="0" kern="1200">
                <a:solidFill>
                  <a:schemeClr val="tx1"/>
                </a:solidFill>
                <a:latin typeface="Segoe UI" panose="020B0502040204020203" pitchFamily="34" charset="0"/>
                <a:cs typeface="Segoe UI" panose="020B0502040204020203" pitchFamily="34" charset="0"/>
              </a:rPr>
              <a:t>Energetyka i przemysł poza</a:t>
            </a:r>
            <a:r>
              <a:rPr lang="en-US" sz="1400" i="0" kern="1200">
                <a:solidFill>
                  <a:schemeClr val="tx1"/>
                </a:solidFill>
                <a:latin typeface="Segoe UI" panose="020B0502040204020203" pitchFamily="34" charset="0"/>
                <a:cs typeface="Segoe UI" panose="020B0502040204020203" pitchFamily="34" charset="0"/>
              </a:rPr>
              <a:t> EU</a:t>
            </a:r>
            <a:r>
              <a:rPr lang="pl-PL" sz="1400" i="0" kern="1200">
                <a:solidFill>
                  <a:schemeClr val="tx1"/>
                </a:solidFill>
                <a:latin typeface="Segoe UI" panose="020B0502040204020203" pitchFamily="34" charset="0"/>
                <a:cs typeface="Segoe UI" panose="020B0502040204020203" pitchFamily="34" charset="0"/>
              </a:rPr>
              <a:t> ETS</a:t>
            </a:r>
          </a:p>
        </p:txBody>
      </p:sp>
      <p:cxnSp>
        <p:nvCxnSpPr>
          <p:cNvPr id="9" name="Łącznik: łamany 8">
            <a:extLst>
              <a:ext uri="{FF2B5EF4-FFF2-40B4-BE49-F238E27FC236}">
                <a16:creationId xmlns:a16="http://schemas.microsoft.com/office/drawing/2014/main" id="{DBA09C1E-0232-38A6-83CE-10AF982A4C4F}"/>
              </a:ext>
            </a:extLst>
          </p:cNvPr>
          <p:cNvCxnSpPr>
            <a:cxnSpLocks/>
          </p:cNvCxnSpPr>
          <p:nvPr/>
        </p:nvCxnSpPr>
        <p:spPr>
          <a:xfrm rot="5400000">
            <a:off x="2496693" y="4373811"/>
            <a:ext cx="782947" cy="669074"/>
          </a:xfrm>
          <a:prstGeom prst="bentConnector3">
            <a:avLst>
              <a:gd name="adj1" fmla="val 45727"/>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0250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9470D-9972-45F6-36AD-4F0CDE8DDD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D1F00A-7D2E-DCF9-03BA-47FC977742D1}"/>
              </a:ext>
            </a:extLst>
          </p:cNvPr>
          <p:cNvSpPr>
            <a:spLocks noGrp="1"/>
          </p:cNvSpPr>
          <p:nvPr>
            <p:ph type="ctrTitle"/>
          </p:nvPr>
        </p:nvSpPr>
        <p:spPr>
          <a:xfrm>
            <a:off x="481699" y="547115"/>
            <a:ext cx="7747901" cy="417977"/>
          </a:xfrm>
        </p:spPr>
        <p:txBody>
          <a:bodyPr>
            <a:normAutofit fontScale="90000"/>
          </a:bodyPr>
          <a:lstStyle/>
          <a:p>
            <a:r>
              <a:rPr lang="pl-PL" sz="3200">
                <a:latin typeface="Gill Sans MT" panose="020B0502020104020203" pitchFamily="34" charset="0"/>
              </a:rPr>
              <a:t>ETS2 i Plan społeczno-klimatyczny –</a:t>
            </a:r>
            <a:br>
              <a:rPr lang="pl-PL" sz="3200">
                <a:latin typeface="Gill Sans MT" panose="020B0502020104020203" pitchFamily="34" charset="0"/>
              </a:rPr>
            </a:br>
            <a:r>
              <a:rPr lang="pl-PL" sz="3200">
                <a:solidFill>
                  <a:schemeClr val="accent1"/>
                </a:solidFill>
                <a:latin typeface="Gill Sans MT" panose="020B0502020104020203" pitchFamily="34" charset="0"/>
              </a:rPr>
              <a:t>od wyzwania do trwałych rozwiązań</a:t>
            </a:r>
            <a:endParaRPr lang="pl-PL">
              <a:solidFill>
                <a:schemeClr val="accent1"/>
              </a:solidFill>
            </a:endParaRPr>
          </a:p>
        </p:txBody>
      </p:sp>
      <p:graphicFrame>
        <p:nvGraphicFramePr>
          <p:cNvPr id="8" name="Diagram 7">
            <a:extLst>
              <a:ext uri="{FF2B5EF4-FFF2-40B4-BE49-F238E27FC236}">
                <a16:creationId xmlns:a16="http://schemas.microsoft.com/office/drawing/2014/main" id="{A29F4646-E9AD-02B8-C424-72C147E67EDF}"/>
              </a:ext>
            </a:extLst>
          </p:cNvPr>
          <p:cNvGraphicFramePr/>
          <p:nvPr>
            <p:extLst>
              <p:ext uri="{D42A27DB-BD31-4B8C-83A1-F6EECF244321}">
                <p14:modId xmlns:p14="http://schemas.microsoft.com/office/powerpoint/2010/main" val="3698664714"/>
              </p:ext>
            </p:extLst>
          </p:nvPr>
        </p:nvGraphicFramePr>
        <p:xfrm>
          <a:off x="839542" y="1401031"/>
          <a:ext cx="7464915" cy="4555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1">
            <a:extLst>
              <a:ext uri="{FF2B5EF4-FFF2-40B4-BE49-F238E27FC236}">
                <a16:creationId xmlns:a16="http://schemas.microsoft.com/office/drawing/2014/main" id="{9C3EBCE3-4C00-70CE-6934-EBB3B0B91EFA}"/>
              </a:ext>
            </a:extLst>
          </p:cNvPr>
          <p:cNvSpPr>
            <a:spLocks noGrp="1"/>
          </p:cNvSpPr>
          <p:nvPr>
            <p:ph type="dt" sz="half" idx="10"/>
          </p:nvPr>
        </p:nvSpPr>
        <p:spPr>
          <a:xfrm>
            <a:off x="504000" y="6413783"/>
            <a:ext cx="1144246" cy="101037"/>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l-PL" sz="750" b="0" i="0" u="none" strike="noStrike" kern="1200" cap="none" spc="0" normalizeH="0" baseline="0" noProof="0">
                <a:ln>
                  <a:noFill/>
                </a:ln>
                <a:solidFill>
                  <a:srgbClr val="000000"/>
                </a:solidFill>
                <a:effectLst/>
                <a:uLnTx/>
                <a:uFillTx/>
                <a:latin typeface="Silka Medium" pitchFamily="2" charset="77"/>
                <a:ea typeface="+mn-ea"/>
                <a:cs typeface="+mn-cs"/>
              </a:rPr>
              <a:t>0</a:t>
            </a:r>
            <a:fld id="{52A8760C-B3AD-8043-B14A-26F4E55C11FF}" type="slidenum">
              <a:rPr kumimoji="0" lang="pl-PL" sz="750" b="0" i="0" u="none" strike="noStrike" kern="1200" cap="none" spc="0" normalizeH="0" baseline="0" noProof="0" smtClean="0">
                <a:ln>
                  <a:noFill/>
                </a:ln>
                <a:solidFill>
                  <a:srgbClr val="000000"/>
                </a:solidFill>
                <a:effectLst/>
                <a:uLnTx/>
                <a:uFillTx/>
                <a:latin typeface="Silka Medium" pitchFamily="2" charset="77"/>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a:t>
            </a:fld>
            <a:endParaRPr kumimoji="0" lang="pl-PL" sz="750" b="0" i="0" u="none" strike="noStrike" kern="1200" cap="none" spc="0" normalizeH="0" baseline="0" noProof="0">
              <a:ln>
                <a:noFill/>
              </a:ln>
              <a:solidFill>
                <a:srgbClr val="000000"/>
              </a:solidFill>
              <a:effectLst/>
              <a:uLnTx/>
              <a:uFillTx/>
              <a:ea typeface="+mn-ea"/>
              <a:cs typeface="+mn-cs"/>
            </a:endParaRPr>
          </a:p>
        </p:txBody>
      </p:sp>
    </p:spTree>
    <p:extLst>
      <p:ext uri="{BB962C8B-B14F-4D97-AF65-F5344CB8AC3E}">
        <p14:creationId xmlns:p14="http://schemas.microsoft.com/office/powerpoint/2010/main" val="404542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79789-B84B-394F-88C6-BED9EE24B547}"/>
              </a:ext>
            </a:extLst>
          </p:cNvPr>
          <p:cNvSpPr>
            <a:spLocks noGrp="1"/>
          </p:cNvSpPr>
          <p:nvPr>
            <p:ph type="ctrTitle"/>
          </p:nvPr>
        </p:nvSpPr>
        <p:spPr>
          <a:xfrm>
            <a:off x="504000" y="498177"/>
            <a:ext cx="7994142" cy="774414"/>
          </a:xfrm>
        </p:spPr>
        <p:txBody>
          <a:bodyPr>
            <a:normAutofit/>
          </a:bodyPr>
          <a:lstStyle/>
          <a:p>
            <a:r>
              <a:rPr lang="pl-PL" sz="2900" dirty="0">
                <a:solidFill>
                  <a:srgbClr val="0081FC"/>
                </a:solidFill>
                <a:latin typeface="Gill Sans MT" panose="020B0502020104020203" pitchFamily="34" charset="0"/>
              </a:rPr>
              <a:t>Plan społeczno-klimatyczny </a:t>
            </a:r>
            <a:r>
              <a:rPr lang="pl-PL" sz="2900" dirty="0">
                <a:latin typeface="Gill Sans MT" panose="020B0502020104020203" pitchFamily="34" charset="0"/>
              </a:rPr>
              <a:t>– harmonogram</a:t>
            </a:r>
          </a:p>
        </p:txBody>
      </p:sp>
      <p:graphicFrame>
        <p:nvGraphicFramePr>
          <p:cNvPr id="6" name="Diagram 5">
            <a:extLst>
              <a:ext uri="{FF2B5EF4-FFF2-40B4-BE49-F238E27FC236}">
                <a16:creationId xmlns:a16="http://schemas.microsoft.com/office/drawing/2014/main" id="{2F72C8B6-D660-8DC8-9443-0ECAB1D5723A}"/>
              </a:ext>
            </a:extLst>
          </p:cNvPr>
          <p:cNvGraphicFramePr/>
          <p:nvPr>
            <p:extLst>
              <p:ext uri="{D42A27DB-BD31-4B8C-83A1-F6EECF244321}">
                <p14:modId xmlns:p14="http://schemas.microsoft.com/office/powerpoint/2010/main" val="457291234"/>
              </p:ext>
            </p:extLst>
          </p:nvPr>
        </p:nvGraphicFramePr>
        <p:xfrm>
          <a:off x="963038" y="1421761"/>
          <a:ext cx="7358002" cy="4842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F04F266E-111D-6AD6-9875-A34A34A05649}"/>
              </a:ext>
            </a:extLst>
          </p:cNvPr>
          <p:cNvSpPr>
            <a:spLocks noGrp="1"/>
          </p:cNvSpPr>
          <p:nvPr>
            <p:ph type="dt" sz="half" idx="10"/>
          </p:nvPr>
        </p:nvSpPr>
        <p:spPr>
          <a:xfrm>
            <a:off x="504000" y="6413783"/>
            <a:ext cx="1144246" cy="101037"/>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l-PL" sz="750" b="0" i="0" u="none" strike="noStrike" kern="1200" cap="none" spc="0" normalizeH="0" baseline="0" noProof="0">
                <a:ln>
                  <a:noFill/>
                </a:ln>
                <a:solidFill>
                  <a:srgbClr val="000000"/>
                </a:solidFill>
                <a:effectLst/>
                <a:uLnTx/>
                <a:uFillTx/>
                <a:latin typeface="Silka Medium" pitchFamily="2" charset="77"/>
                <a:ea typeface="+mn-ea"/>
                <a:cs typeface="+mn-cs"/>
              </a:rPr>
              <a:t>0</a:t>
            </a:r>
            <a:fld id="{52A8760C-B3AD-8043-B14A-26F4E55C11FF}" type="slidenum">
              <a:rPr kumimoji="0" lang="pl-PL" sz="750" b="0" i="0" u="none" strike="noStrike" kern="1200" cap="none" spc="0" normalizeH="0" baseline="0" noProof="0" smtClean="0">
                <a:ln>
                  <a:noFill/>
                </a:ln>
                <a:solidFill>
                  <a:srgbClr val="000000"/>
                </a:solidFill>
                <a:effectLst/>
                <a:uLnTx/>
                <a:uFillTx/>
                <a:latin typeface="Silka Medium" pitchFamily="2" charset="77"/>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a:t>
            </a:fld>
            <a:endParaRPr kumimoji="0" lang="pl-PL" sz="750" b="0" i="0" u="none" strike="noStrike" kern="1200" cap="none" spc="0" normalizeH="0" baseline="0" noProof="0">
              <a:ln>
                <a:noFill/>
              </a:ln>
              <a:solidFill>
                <a:srgbClr val="000000"/>
              </a:solidFill>
              <a:effectLst/>
              <a:uLnTx/>
              <a:uFillTx/>
              <a:ea typeface="+mn-ea"/>
              <a:cs typeface="+mn-cs"/>
            </a:endParaRPr>
          </a:p>
        </p:txBody>
      </p:sp>
    </p:spTree>
    <p:extLst>
      <p:ext uri="{BB962C8B-B14F-4D97-AF65-F5344CB8AC3E}">
        <p14:creationId xmlns:p14="http://schemas.microsoft.com/office/powerpoint/2010/main" val="232530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EF9B0-4BB6-338C-FB58-3089B0E227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E8E172-162C-CBAA-089E-F35DAAB1912E}"/>
              </a:ext>
            </a:extLst>
          </p:cNvPr>
          <p:cNvSpPr>
            <a:spLocks noGrp="1"/>
          </p:cNvSpPr>
          <p:nvPr>
            <p:ph type="ctrTitle"/>
          </p:nvPr>
        </p:nvSpPr>
        <p:spPr>
          <a:xfrm>
            <a:off x="481699" y="547115"/>
            <a:ext cx="8082438" cy="551299"/>
          </a:xfrm>
        </p:spPr>
        <p:txBody>
          <a:bodyPr>
            <a:normAutofit fontScale="90000"/>
          </a:bodyPr>
          <a:lstStyle/>
          <a:p>
            <a:r>
              <a:rPr lang="pl-PL" sz="3200" dirty="0">
                <a:latin typeface="Segoe UI" panose="020B0502040204020203" pitchFamily="34" charset="0"/>
                <a:cs typeface="Segoe UI" panose="020B0502040204020203" pitchFamily="34" charset="0"/>
              </a:rPr>
              <a:t>Społeczny Fundusz Klimatyczny</a:t>
            </a:r>
            <a:br>
              <a:rPr lang="pl-PL" sz="3200" dirty="0">
                <a:latin typeface="Segoe UI" panose="020B0502040204020203" pitchFamily="34" charset="0"/>
                <a:cs typeface="Segoe UI" panose="020B0502040204020203" pitchFamily="34" charset="0"/>
              </a:rPr>
            </a:br>
            <a:r>
              <a:rPr lang="pl-PL" sz="3200" dirty="0">
                <a:latin typeface="Segoe UI" panose="020B0502040204020203" pitchFamily="34" charset="0"/>
                <a:cs typeface="Segoe UI" panose="020B0502040204020203" pitchFamily="34" charset="0"/>
              </a:rPr>
              <a:t>– redystrybucja w ramach ETS2</a:t>
            </a:r>
            <a:endParaRPr lang="pl-PL" dirty="0">
              <a:latin typeface="Segoe UI" panose="020B0502040204020203" pitchFamily="34" charset="0"/>
              <a:cs typeface="Segoe UI" panose="020B0502040204020203" pitchFamily="34" charset="0"/>
            </a:endParaRPr>
          </a:p>
        </p:txBody>
      </p:sp>
      <p:sp>
        <p:nvSpPr>
          <p:cNvPr id="4" name="Date Placeholder 1">
            <a:extLst>
              <a:ext uri="{FF2B5EF4-FFF2-40B4-BE49-F238E27FC236}">
                <a16:creationId xmlns:a16="http://schemas.microsoft.com/office/drawing/2014/main" id="{48678681-6109-DC78-1C28-1077958D3CF5}"/>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7</a:t>
            </a:fld>
            <a:endParaRPr lang="pl-PL">
              <a:latin typeface="Segoe UI" panose="020B0502040204020203" pitchFamily="34" charset="0"/>
              <a:cs typeface="Segoe UI" panose="020B0502040204020203" pitchFamily="34" charset="0"/>
            </a:endParaRPr>
          </a:p>
        </p:txBody>
      </p:sp>
      <p:sp>
        <p:nvSpPr>
          <p:cNvPr id="12" name="pole tekstowe 11">
            <a:extLst>
              <a:ext uri="{FF2B5EF4-FFF2-40B4-BE49-F238E27FC236}">
                <a16:creationId xmlns:a16="http://schemas.microsoft.com/office/drawing/2014/main" id="{92DFB9C7-807B-D40A-0D33-BFA402B2B977}"/>
              </a:ext>
            </a:extLst>
          </p:cNvPr>
          <p:cNvSpPr txBox="1"/>
          <p:nvPr/>
        </p:nvSpPr>
        <p:spPr>
          <a:xfrm>
            <a:off x="5489513" y="2481177"/>
            <a:ext cx="3402772" cy="2800767"/>
          </a:xfrm>
          <a:prstGeom prst="rect">
            <a:avLst/>
          </a:prstGeom>
          <a:noFill/>
        </p:spPr>
        <p:txBody>
          <a:bodyPr wrap="square">
            <a:spAutoFit/>
          </a:bodyPr>
          <a:lstStyle/>
          <a:p>
            <a:pPr marL="285750" indent="-285750">
              <a:buFont typeface="Arial" panose="020B0604020202020204" pitchFamily="34" charset="0"/>
              <a:buChar char="•"/>
            </a:pPr>
            <a:r>
              <a:rPr lang="pl-PL" sz="1600" dirty="0">
                <a:solidFill>
                  <a:srgbClr val="000000"/>
                </a:solidFill>
                <a:latin typeface="Segoe UI" panose="020B0502040204020203" pitchFamily="34" charset="0"/>
                <a:cs typeface="Segoe UI" panose="020B0502040204020203" pitchFamily="34" charset="0"/>
              </a:rPr>
              <a:t>r</a:t>
            </a:r>
            <a:r>
              <a:rPr lang="pl-PL" sz="1600" i="0" dirty="0">
                <a:solidFill>
                  <a:srgbClr val="000000"/>
                </a:solidFill>
                <a:effectLst/>
                <a:latin typeface="Segoe UI" panose="020B0502040204020203" pitchFamily="34" charset="0"/>
                <a:cs typeface="Segoe UI" panose="020B0502040204020203" pitchFamily="34" charset="0"/>
              </a:rPr>
              <a:t>ozporządzenie 2023/955</a:t>
            </a:r>
          </a:p>
          <a:p>
            <a:pPr marL="285750" indent="-285750">
              <a:buFont typeface="Arial" panose="020B0604020202020204" pitchFamily="34" charset="0"/>
              <a:buChar char="•"/>
            </a:pPr>
            <a:r>
              <a:rPr lang="pl-PL" sz="1600" dirty="0">
                <a:solidFill>
                  <a:srgbClr val="000000"/>
                </a:solidFill>
                <a:latin typeface="Segoe UI" panose="020B0502040204020203" pitchFamily="34" charset="0"/>
                <a:cs typeface="Segoe UI" panose="020B0502040204020203" pitchFamily="34" charset="0"/>
              </a:rPr>
              <a:t>o</a:t>
            </a:r>
            <a:r>
              <a:rPr lang="pl-PL" sz="1600" i="0" dirty="0">
                <a:solidFill>
                  <a:srgbClr val="000000"/>
                </a:solidFill>
                <a:effectLst/>
                <a:latin typeface="Segoe UI" panose="020B0502040204020203" pitchFamily="34" charset="0"/>
                <a:cs typeface="Segoe UI" panose="020B0502040204020203" pitchFamily="34" charset="0"/>
              </a:rPr>
              <a:t>k. 16% przychodów z uprawnień ETS2 zostanie przeznaczone na SFK</a:t>
            </a:r>
          </a:p>
          <a:p>
            <a:pPr marL="285750" indent="-285750">
              <a:buFont typeface="Arial" panose="020B0604020202020204" pitchFamily="34" charset="0"/>
              <a:buChar char="•"/>
            </a:pPr>
            <a:r>
              <a:rPr lang="pl-PL" sz="1600" b="1" i="0" dirty="0">
                <a:solidFill>
                  <a:srgbClr val="000000"/>
                </a:solidFill>
                <a:effectLst/>
                <a:latin typeface="Segoe UI" panose="020B0502040204020203" pitchFamily="34" charset="0"/>
                <a:cs typeface="Segoe UI" panose="020B0502040204020203" pitchFamily="34" charset="0"/>
              </a:rPr>
              <a:t>Polska może uzyskać 11,4 mld EUR</a:t>
            </a:r>
            <a:br>
              <a:rPr lang="pl-PL" sz="1600" b="1" i="0" dirty="0">
                <a:solidFill>
                  <a:srgbClr val="000000"/>
                </a:solidFill>
                <a:effectLst/>
                <a:latin typeface="Segoe UI" panose="020B0502040204020203" pitchFamily="34" charset="0"/>
                <a:cs typeface="Segoe UI" panose="020B0502040204020203" pitchFamily="34" charset="0"/>
              </a:rPr>
            </a:br>
            <a:r>
              <a:rPr lang="pl-PL" sz="1600" b="1" i="0" dirty="0">
                <a:solidFill>
                  <a:srgbClr val="000000"/>
                </a:solidFill>
                <a:effectLst/>
                <a:latin typeface="Segoe UI" panose="020B0502040204020203" pitchFamily="34" charset="0"/>
                <a:cs typeface="Segoe UI" panose="020B0502040204020203" pitchFamily="34" charset="0"/>
              </a:rPr>
              <a:t>z SFK (</a:t>
            </a:r>
            <a:r>
              <a:rPr lang="pl-PL" sz="1600" b="1" i="0" dirty="0">
                <a:solidFill>
                  <a:srgbClr val="0081FC"/>
                </a:solidFill>
                <a:effectLst/>
                <a:latin typeface="Segoe UI" panose="020B0502040204020203" pitchFamily="34" charset="0"/>
                <a:cs typeface="Segoe UI" panose="020B0502040204020203" pitchFamily="34" charset="0"/>
              </a:rPr>
              <a:t>scenariusz podstawowy</a:t>
            </a:r>
            <a:r>
              <a:rPr lang="pl-PL" sz="1600" b="1" i="0" dirty="0">
                <a:solidFill>
                  <a:srgbClr val="000000"/>
                </a:solidFill>
                <a:effectLst/>
                <a:latin typeface="Segoe UI" panose="020B0502040204020203" pitchFamily="34" charset="0"/>
                <a:cs typeface="Segoe UI" panose="020B0502040204020203" pitchFamily="34" charset="0"/>
              </a:rPr>
              <a:t>) albo 9,6 mld EUR (</a:t>
            </a:r>
            <a:r>
              <a:rPr lang="pl-PL" sz="1600" b="1" i="0" dirty="0">
                <a:solidFill>
                  <a:srgbClr val="0081FC"/>
                </a:solidFill>
                <a:effectLst/>
                <a:latin typeface="Segoe UI" panose="020B0502040204020203" pitchFamily="34" charset="0"/>
                <a:cs typeface="Segoe UI" panose="020B0502040204020203" pitchFamily="34" charset="0"/>
              </a:rPr>
              <a:t>scenariusz alternatywny, czyli wejście ETS2 w 2028 r.</a:t>
            </a:r>
            <a:r>
              <a:rPr lang="pl-PL" sz="1600" b="1" i="0" dirty="0">
                <a:solidFill>
                  <a:srgbClr val="000000"/>
                </a:solidFill>
                <a:effectLst/>
                <a:latin typeface="Segoe UI" panose="020B0502040204020203" pitchFamily="34" charset="0"/>
                <a:cs typeface="Segoe UI" panose="020B0502040204020203" pitchFamily="34" charset="0"/>
              </a:rPr>
              <a:t>)</a:t>
            </a:r>
          </a:p>
          <a:p>
            <a:pPr marL="285750" indent="-285750">
              <a:buFont typeface="Arial" panose="020B0604020202020204" pitchFamily="34" charset="0"/>
              <a:buChar char="•"/>
            </a:pPr>
            <a:r>
              <a:rPr lang="pl-PL" sz="1600" dirty="0">
                <a:solidFill>
                  <a:srgbClr val="000000"/>
                </a:solidFill>
                <a:latin typeface="Segoe UI" panose="020B0502040204020203" pitchFamily="34" charset="0"/>
                <a:cs typeface="Segoe UI" panose="020B0502040204020203" pitchFamily="34" charset="0"/>
              </a:rPr>
              <a:t>minimalny wkład własny 25%</a:t>
            </a:r>
            <a:endParaRPr lang="pl-PL" sz="1600" i="0" dirty="0">
              <a:solidFill>
                <a:srgbClr val="000000"/>
              </a:solidFill>
              <a:effectLst/>
              <a:latin typeface="Segoe UI" panose="020B0502040204020203" pitchFamily="34" charset="0"/>
              <a:cs typeface="Segoe UI" panose="020B0502040204020203" pitchFamily="34" charset="0"/>
            </a:endParaRPr>
          </a:p>
        </p:txBody>
      </p:sp>
      <p:pic>
        <p:nvPicPr>
          <p:cNvPr id="8" name="Obraz 7">
            <a:extLst>
              <a:ext uri="{FF2B5EF4-FFF2-40B4-BE49-F238E27FC236}">
                <a16:creationId xmlns:a16="http://schemas.microsoft.com/office/drawing/2014/main" id="{ED365A12-E4A3-3FB3-F31B-301F9933481A}"/>
              </a:ext>
            </a:extLst>
          </p:cNvPr>
          <p:cNvPicPr>
            <a:picLocks noChangeAspect="1"/>
          </p:cNvPicPr>
          <p:nvPr/>
        </p:nvPicPr>
        <p:blipFill>
          <a:blip r:embed="rId2"/>
          <a:stretch>
            <a:fillRect/>
          </a:stretch>
        </p:blipFill>
        <p:spPr>
          <a:xfrm>
            <a:off x="251715" y="1416475"/>
            <a:ext cx="5145476" cy="4997308"/>
          </a:xfrm>
          <a:prstGeom prst="rect">
            <a:avLst/>
          </a:prstGeom>
        </p:spPr>
      </p:pic>
    </p:spTree>
    <p:extLst>
      <p:ext uri="{BB962C8B-B14F-4D97-AF65-F5344CB8AC3E}">
        <p14:creationId xmlns:p14="http://schemas.microsoft.com/office/powerpoint/2010/main" val="367321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EF9B0-4BB6-338C-FB58-3089B0E227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E8E172-162C-CBAA-089E-F35DAAB1912E}"/>
              </a:ext>
            </a:extLst>
          </p:cNvPr>
          <p:cNvSpPr>
            <a:spLocks noGrp="1"/>
          </p:cNvSpPr>
          <p:nvPr>
            <p:ph type="ctrTitle"/>
          </p:nvPr>
        </p:nvSpPr>
        <p:spPr>
          <a:xfrm>
            <a:off x="481699" y="547115"/>
            <a:ext cx="8082438" cy="761568"/>
          </a:xfrm>
        </p:spPr>
        <p:txBody>
          <a:bodyPr>
            <a:normAutofit fontScale="90000"/>
          </a:bodyPr>
          <a:lstStyle/>
          <a:p>
            <a:r>
              <a:rPr lang="pl-PL" sz="3200" dirty="0">
                <a:latin typeface="Gill Sans MT" panose="020B0502020104020203" pitchFamily="34" charset="0"/>
              </a:rPr>
              <a:t>Społeczny Fundusz Klimatyczny</a:t>
            </a:r>
            <a:br>
              <a:rPr lang="pl-PL" sz="3200" dirty="0">
                <a:latin typeface="Gill Sans MT" panose="020B0502020104020203" pitchFamily="34" charset="0"/>
              </a:rPr>
            </a:br>
            <a:r>
              <a:rPr lang="pl-PL" sz="2700" dirty="0">
                <a:solidFill>
                  <a:srgbClr val="0081FC"/>
                </a:solidFill>
                <a:latin typeface="Gill Sans MT" panose="020B0502020104020203" pitchFamily="34" charset="0"/>
              </a:rPr>
              <a:t>– co może się znaleźć?</a:t>
            </a:r>
            <a:endParaRPr lang="pl-PL" sz="2700" dirty="0">
              <a:solidFill>
                <a:srgbClr val="0081FC"/>
              </a:solidFill>
            </a:endParaRPr>
          </a:p>
        </p:txBody>
      </p:sp>
      <p:sp>
        <p:nvSpPr>
          <p:cNvPr id="4" name="Date Placeholder 1">
            <a:extLst>
              <a:ext uri="{FF2B5EF4-FFF2-40B4-BE49-F238E27FC236}">
                <a16:creationId xmlns:a16="http://schemas.microsoft.com/office/drawing/2014/main" id="{48678681-6109-DC78-1C28-1077958D3CF5}"/>
              </a:ext>
            </a:extLst>
          </p:cNvPr>
          <p:cNvSpPr>
            <a:spLocks noGrp="1"/>
          </p:cNvSpPr>
          <p:nvPr>
            <p:ph type="dt" sz="half" idx="10"/>
          </p:nvPr>
        </p:nvSpPr>
        <p:spPr>
          <a:xfrm>
            <a:off x="504000" y="6413783"/>
            <a:ext cx="1144246" cy="101037"/>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l-PL" sz="750" b="0" i="0" u="none" strike="noStrike" kern="1200" cap="none" spc="0" normalizeH="0" baseline="0" noProof="0">
                <a:ln>
                  <a:noFill/>
                </a:ln>
                <a:solidFill>
                  <a:srgbClr val="000000"/>
                </a:solidFill>
                <a:effectLst/>
                <a:uLnTx/>
                <a:uFillTx/>
                <a:latin typeface="Silka Medium" pitchFamily="2" charset="77"/>
                <a:ea typeface="+mn-ea"/>
                <a:cs typeface="+mn-cs"/>
              </a:rPr>
              <a:t>0</a:t>
            </a:r>
            <a:fld id="{52A8760C-B3AD-8043-B14A-26F4E55C11FF}" type="slidenum">
              <a:rPr kumimoji="0" lang="pl-PL" sz="750" b="0" i="0" u="none" strike="noStrike" kern="1200" cap="none" spc="0" normalizeH="0" baseline="0" noProof="0" smtClean="0">
                <a:ln>
                  <a:noFill/>
                </a:ln>
                <a:solidFill>
                  <a:srgbClr val="000000"/>
                </a:solidFill>
                <a:effectLst/>
                <a:uLnTx/>
                <a:uFillTx/>
                <a:latin typeface="Silka Medium" pitchFamily="2" charset="77"/>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pl-PL" sz="750" b="0" i="0" u="none" strike="noStrike" kern="1200" cap="none" spc="0" normalizeH="0" baseline="0" noProof="0">
              <a:ln>
                <a:noFill/>
              </a:ln>
              <a:solidFill>
                <a:srgbClr val="000000"/>
              </a:solidFill>
              <a:effectLst/>
              <a:uLnTx/>
              <a:uFillTx/>
              <a:ea typeface="+mn-ea"/>
              <a:cs typeface="+mn-cs"/>
            </a:endParaRPr>
          </a:p>
        </p:txBody>
      </p:sp>
      <p:pic>
        <p:nvPicPr>
          <p:cNvPr id="2" name="Google Shape;474;p48">
            <a:extLst>
              <a:ext uri="{FF2B5EF4-FFF2-40B4-BE49-F238E27FC236}">
                <a16:creationId xmlns:a16="http://schemas.microsoft.com/office/drawing/2014/main" id="{C27554F8-4ECB-6AAD-5A58-2C30454EE772}"/>
              </a:ext>
            </a:extLst>
          </p:cNvPr>
          <p:cNvPicPr preferRelativeResize="0"/>
          <p:nvPr/>
        </p:nvPicPr>
        <p:blipFill>
          <a:blip r:embed="rId2">
            <a:alphaModFix/>
          </a:blip>
          <a:stretch>
            <a:fillRect/>
          </a:stretch>
        </p:blipFill>
        <p:spPr>
          <a:xfrm>
            <a:off x="219305" y="1499104"/>
            <a:ext cx="4967158" cy="4306448"/>
          </a:xfrm>
          <a:prstGeom prst="rect">
            <a:avLst/>
          </a:prstGeom>
          <a:noFill/>
          <a:ln>
            <a:noFill/>
          </a:ln>
        </p:spPr>
      </p:pic>
      <p:sp>
        <p:nvSpPr>
          <p:cNvPr id="5" name="Google Shape;468;p48">
            <a:extLst>
              <a:ext uri="{FF2B5EF4-FFF2-40B4-BE49-F238E27FC236}">
                <a16:creationId xmlns:a16="http://schemas.microsoft.com/office/drawing/2014/main" id="{0EE8957B-7DC3-79D0-2DF0-C7213D562714}"/>
              </a:ext>
            </a:extLst>
          </p:cNvPr>
          <p:cNvSpPr/>
          <p:nvPr/>
        </p:nvSpPr>
        <p:spPr>
          <a:xfrm>
            <a:off x="5260930" y="3429000"/>
            <a:ext cx="419450" cy="689754"/>
          </a:xfrm>
          <a:prstGeom prst="rightArrow">
            <a:avLst>
              <a:gd name="adj1" fmla="val 50000"/>
              <a:gd name="adj2" fmla="val 50000"/>
            </a:avLst>
          </a:prstGeom>
          <a:solidFill>
            <a:srgbClr val="0081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buntu"/>
              <a:ea typeface="Ubuntu"/>
              <a:cs typeface="Ubuntu"/>
              <a:sym typeface="Ubuntu"/>
            </a:endParaRPr>
          </a:p>
        </p:txBody>
      </p:sp>
      <p:pic>
        <p:nvPicPr>
          <p:cNvPr id="13" name="Obraz 12">
            <a:extLst>
              <a:ext uri="{FF2B5EF4-FFF2-40B4-BE49-F238E27FC236}">
                <a16:creationId xmlns:a16="http://schemas.microsoft.com/office/drawing/2014/main" id="{40FEFBB7-893A-BFD1-0966-091F7ABFF2EF}"/>
              </a:ext>
            </a:extLst>
          </p:cNvPr>
          <p:cNvPicPr>
            <a:picLocks noChangeAspect="1"/>
          </p:cNvPicPr>
          <p:nvPr/>
        </p:nvPicPr>
        <p:blipFill>
          <a:blip r:embed="rId3"/>
          <a:stretch>
            <a:fillRect/>
          </a:stretch>
        </p:blipFill>
        <p:spPr>
          <a:xfrm>
            <a:off x="5754848" y="2034028"/>
            <a:ext cx="3371140" cy="3259426"/>
          </a:xfrm>
          <a:prstGeom prst="rect">
            <a:avLst/>
          </a:prstGeom>
        </p:spPr>
      </p:pic>
    </p:spTree>
    <p:extLst>
      <p:ext uri="{BB962C8B-B14F-4D97-AF65-F5344CB8AC3E}">
        <p14:creationId xmlns:p14="http://schemas.microsoft.com/office/powerpoint/2010/main" val="169301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6B353-C55C-429A-D4F0-E6E7DB7E11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EB8066-515F-52FC-BD9C-4FAB85EF2915}"/>
              </a:ext>
            </a:extLst>
          </p:cNvPr>
          <p:cNvSpPr>
            <a:spLocks noGrp="1"/>
          </p:cNvSpPr>
          <p:nvPr>
            <p:ph type="ctrTitle"/>
          </p:nvPr>
        </p:nvSpPr>
        <p:spPr>
          <a:xfrm>
            <a:off x="514158" y="432417"/>
            <a:ext cx="8059877" cy="417977"/>
          </a:xfrm>
        </p:spPr>
        <p:txBody>
          <a:bodyPr>
            <a:normAutofit fontScale="90000"/>
          </a:bodyPr>
          <a:lstStyle/>
          <a:p>
            <a:r>
              <a:rPr lang="pl-PL" sz="3200" dirty="0">
                <a:solidFill>
                  <a:srgbClr val="0081FC"/>
                </a:solidFill>
                <a:latin typeface="Segoe UI" panose="020B0502040204020203" pitchFamily="34" charset="0"/>
                <a:cs typeface="Segoe UI" panose="020B0502040204020203" pitchFamily="34" charset="0"/>
              </a:rPr>
              <a:t>Mikroprzedsiębiorstwa </a:t>
            </a:r>
            <a:r>
              <a:rPr lang="pl-PL" sz="3200" dirty="0">
                <a:latin typeface="Segoe UI" panose="020B0502040204020203" pitchFamily="34" charset="0"/>
                <a:cs typeface="Segoe UI" panose="020B0502040204020203" pitchFamily="34" charset="0"/>
              </a:rPr>
              <a:t>a rozporządzenie i wytyczne</a:t>
            </a:r>
          </a:p>
        </p:txBody>
      </p:sp>
      <p:sp>
        <p:nvSpPr>
          <p:cNvPr id="4" name="Date Placeholder 1">
            <a:extLst>
              <a:ext uri="{FF2B5EF4-FFF2-40B4-BE49-F238E27FC236}">
                <a16:creationId xmlns:a16="http://schemas.microsoft.com/office/drawing/2014/main" id="{4DEC283D-B669-5E9D-49EE-AAE95D28D759}"/>
              </a:ext>
            </a:extLst>
          </p:cNvPr>
          <p:cNvSpPr>
            <a:spLocks noGrp="1"/>
          </p:cNvSpPr>
          <p:nvPr>
            <p:ph type="dt" sz="half" idx="10"/>
          </p:nvPr>
        </p:nvSpPr>
        <p:spPr>
          <a:xfrm>
            <a:off x="504000" y="6413783"/>
            <a:ext cx="1144246" cy="101037"/>
          </a:xfrm>
        </p:spPr>
        <p:txBody>
          <a:bodyPr/>
          <a:lstStyle/>
          <a:p>
            <a:pPr>
              <a:spcAft>
                <a:spcPts val="600"/>
              </a:spcAft>
            </a:pPr>
            <a:r>
              <a:rPr lang="pl-PL">
                <a:latin typeface="Segoe UI" panose="020B0502040204020203" pitchFamily="34" charset="0"/>
                <a:cs typeface="Segoe UI" panose="020B0502040204020203" pitchFamily="34" charset="0"/>
              </a:rPr>
              <a:t>0</a:t>
            </a:r>
            <a:fld id="{52A8760C-B3AD-8043-B14A-26F4E55C11FF}" type="slidenum">
              <a:rPr lang="pl-PL" smtClean="0">
                <a:latin typeface="Segoe UI" panose="020B0502040204020203" pitchFamily="34" charset="0"/>
                <a:cs typeface="Segoe UI" panose="020B0502040204020203" pitchFamily="34" charset="0"/>
              </a:rPr>
              <a:pPr>
                <a:spcAft>
                  <a:spcPts val="600"/>
                </a:spcAft>
              </a:pPr>
              <a:t>9</a:t>
            </a:fld>
            <a:endParaRPr lang="pl-PL">
              <a:latin typeface="Segoe UI" panose="020B0502040204020203" pitchFamily="34" charset="0"/>
              <a:cs typeface="Segoe UI" panose="020B0502040204020203" pitchFamily="34" charset="0"/>
            </a:endParaRPr>
          </a:p>
        </p:txBody>
      </p:sp>
      <p:sp>
        <p:nvSpPr>
          <p:cNvPr id="7" name="pole tekstowe 6">
            <a:extLst>
              <a:ext uri="{FF2B5EF4-FFF2-40B4-BE49-F238E27FC236}">
                <a16:creationId xmlns:a16="http://schemas.microsoft.com/office/drawing/2014/main" id="{ABD8EC1C-F79B-98E0-01BC-6AE9D99B696E}"/>
              </a:ext>
            </a:extLst>
          </p:cNvPr>
          <p:cNvSpPr txBox="1"/>
          <p:nvPr/>
        </p:nvSpPr>
        <p:spPr>
          <a:xfrm>
            <a:off x="369115" y="1615138"/>
            <a:ext cx="8204920" cy="4278094"/>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pl-PL" sz="1600" dirty="0">
                <a:latin typeface="Segoe UI"/>
                <a:cs typeface="Segoe UI"/>
              </a:rPr>
              <a:t>Tylko </a:t>
            </a:r>
            <a:r>
              <a:rPr lang="pl-PL" sz="1600" b="1" dirty="0">
                <a:solidFill>
                  <a:srgbClr val="0081FC"/>
                </a:solidFill>
                <a:latin typeface="Segoe UI"/>
                <a:cs typeface="Segoe UI"/>
              </a:rPr>
              <a:t>,,mikroprzedsiębiorstwa znajdujące się w trudnej sytuacji” </a:t>
            </a:r>
            <a:r>
              <a:rPr lang="pl-PL" sz="1600" dirty="0">
                <a:latin typeface="Segoe UI"/>
                <a:cs typeface="Segoe UI"/>
              </a:rPr>
              <a:t>(</a:t>
            </a:r>
            <a:r>
              <a:rPr lang="pl-PL" sz="1600" b="1" dirty="0">
                <a:solidFill>
                  <a:srgbClr val="0081FC"/>
                </a:solidFill>
                <a:latin typeface="Segoe UI"/>
                <a:cs typeface="Segoe UI"/>
                <a:hlinkClick r:id="rId2">
                  <a:extLst>
                    <a:ext uri="{A12FA001-AC4F-418D-AE19-62706E023703}">
                      <ahyp:hlinkClr xmlns:ahyp="http://schemas.microsoft.com/office/drawing/2018/hyperlinkcolor" val="tx"/>
                    </a:ext>
                  </a:extLst>
                </a:hlinkClick>
              </a:rPr>
              <a:t>rozporządzenie</a:t>
            </a:r>
            <a:r>
              <a:rPr lang="pl-PL" sz="1600" dirty="0">
                <a:latin typeface="Segoe UI"/>
                <a:cs typeface="Segoe UI"/>
              </a:rPr>
              <a:t>)</a:t>
            </a:r>
          </a:p>
          <a:p>
            <a:pPr marL="800100" lvl="1" indent="-342900">
              <a:buFont typeface="Arial" panose="020B0604020202020204" pitchFamily="34" charset="0"/>
              <a:buChar char="•"/>
            </a:pPr>
            <a:r>
              <a:rPr lang="pl-PL" sz="1600" dirty="0">
                <a:latin typeface="Segoe UI"/>
                <a:cs typeface="Segoe UI"/>
              </a:rPr>
              <a:t>znaczące odczuwanie bezpośredniego wpływu ETS2 na działalność; </a:t>
            </a:r>
          </a:p>
          <a:p>
            <a:pPr marL="800100" lvl="1" indent="-342900">
              <a:buFont typeface="Arial" panose="020B0604020202020204" pitchFamily="34" charset="0"/>
              <a:buChar char="•"/>
            </a:pPr>
            <a:r>
              <a:rPr lang="pl-PL" sz="1600" dirty="0">
                <a:latin typeface="Segoe UI"/>
                <a:cs typeface="Segoe UI"/>
              </a:rPr>
              <a:t>brak zasobów do inwestycji w zmniejszenie bezpośredniego uzależnienia od paliw kopalnych.</a:t>
            </a:r>
          </a:p>
          <a:p>
            <a:pPr lvl="1"/>
            <a:endParaRPr lang="pl-PL" sz="1600" dirty="0">
              <a:latin typeface="Segoe UI"/>
              <a:cs typeface="Segoe UI"/>
            </a:endParaRPr>
          </a:p>
          <a:p>
            <a:pPr marL="342900" indent="-342900">
              <a:buFont typeface="Arial" panose="020B0604020202020204" pitchFamily="34" charset="0"/>
              <a:buChar char="•"/>
            </a:pPr>
            <a:r>
              <a:rPr lang="pl-PL" sz="1600" dirty="0">
                <a:latin typeface="Segoe UI"/>
                <a:cs typeface="Segoe UI"/>
              </a:rPr>
              <a:t>Mikroprzedsiębiorstwa </a:t>
            </a:r>
            <a:r>
              <a:rPr lang="pl-PL" sz="1600" b="1" dirty="0">
                <a:solidFill>
                  <a:srgbClr val="0081FC"/>
                </a:solidFill>
                <a:latin typeface="Segoe UI"/>
                <a:cs typeface="Segoe UI"/>
              </a:rPr>
              <a:t>nie mogą </a:t>
            </a:r>
            <a:r>
              <a:rPr lang="pl-PL" sz="1600" dirty="0">
                <a:latin typeface="Segoe UI"/>
                <a:cs typeface="Segoe UI"/>
              </a:rPr>
              <a:t>otrzymać bezpośredniego wsparcia dochodu.</a:t>
            </a:r>
          </a:p>
          <a:p>
            <a:endParaRPr lang="pl-PL" sz="1600" dirty="0">
              <a:latin typeface="Segoe UI"/>
              <a:cs typeface="Segoe UI"/>
            </a:endParaRPr>
          </a:p>
          <a:p>
            <a:pPr marL="342900" indent="-342900">
              <a:buFont typeface="Arial" panose="020B0604020202020204" pitchFamily="34" charset="0"/>
              <a:buChar char="•"/>
            </a:pPr>
            <a:r>
              <a:rPr lang="pl-PL" sz="1600" dirty="0">
                <a:latin typeface="Segoe UI"/>
                <a:cs typeface="Segoe UI"/>
              </a:rPr>
              <a:t>Inwestycje muszą być zgodne wytycznymi dot</a:t>
            </a:r>
            <a:r>
              <a:rPr lang="pl-PL" sz="1600" dirty="0">
                <a:solidFill>
                  <a:srgbClr val="0081FC"/>
                </a:solidFill>
                <a:latin typeface="Segoe UI"/>
                <a:cs typeface="Segoe UI"/>
              </a:rPr>
              <a:t>. </a:t>
            </a:r>
            <a:r>
              <a:rPr lang="pl-PL" sz="1600" b="1" dirty="0">
                <a:solidFill>
                  <a:srgbClr val="0081FC"/>
                </a:solidFill>
                <a:latin typeface="Segoe UI"/>
                <a:cs typeface="Segoe UI"/>
                <a:hlinkClick r:id="rId3">
                  <a:extLst>
                    <a:ext uri="{A12FA001-AC4F-418D-AE19-62706E023703}">
                      <ahyp:hlinkClr xmlns:ahyp="http://schemas.microsoft.com/office/drawing/2018/hyperlinkcolor" val="tx"/>
                    </a:ext>
                  </a:extLst>
                </a:hlinkClick>
              </a:rPr>
              <a:t>zasady „nie czyń poważnych szkód</a:t>
            </a:r>
            <a:r>
              <a:rPr lang="pl-PL" sz="1600" b="1" dirty="0">
                <a:solidFill>
                  <a:srgbClr val="0081FC"/>
                </a:solidFill>
                <a:latin typeface="Segoe UI"/>
                <a:cs typeface="Segoe UI"/>
              </a:rPr>
              <a:t>” </a:t>
            </a:r>
            <a:r>
              <a:rPr lang="pl-PL" sz="1600" dirty="0">
                <a:latin typeface="Segoe UI"/>
                <a:cs typeface="Segoe UI"/>
              </a:rPr>
              <a:t>(DNSH).</a:t>
            </a:r>
          </a:p>
          <a:p>
            <a:pPr marL="342900" indent="-342900">
              <a:buFont typeface="Arial" panose="020B0604020202020204" pitchFamily="34" charset="0"/>
              <a:buChar char="•"/>
            </a:pPr>
            <a:endParaRPr lang="pl-PL" sz="1600" dirty="0">
              <a:latin typeface="Segoe UI"/>
              <a:cs typeface="Segoe UI"/>
            </a:endParaRPr>
          </a:p>
          <a:p>
            <a:pPr marL="342900" indent="-342900">
              <a:buFont typeface="Arial" panose="020B0604020202020204" pitchFamily="34" charset="0"/>
              <a:buChar char="•"/>
            </a:pPr>
            <a:r>
              <a:rPr lang="pl-PL" sz="1600" dirty="0">
                <a:latin typeface="Segoe UI"/>
                <a:cs typeface="Segoe UI"/>
              </a:rPr>
              <a:t>Podane przykłady działań w ogólnych </a:t>
            </a:r>
            <a:r>
              <a:rPr lang="pl-PL" sz="1600" b="1" dirty="0">
                <a:latin typeface="Segoe UI"/>
                <a:cs typeface="Segoe UI"/>
                <a:hlinkClick r:id="rId4"/>
              </a:rPr>
              <a:t>wytycznych KE</a:t>
            </a:r>
            <a:r>
              <a:rPr lang="pl-PL" sz="1600" dirty="0">
                <a:latin typeface="Segoe UI"/>
                <a:cs typeface="Segoe UI"/>
              </a:rPr>
              <a:t>:</a:t>
            </a:r>
          </a:p>
          <a:p>
            <a:pPr marL="800100" lvl="1" indent="-342900">
              <a:buFont typeface="Arial" panose="020B0604020202020204" pitchFamily="34" charset="0"/>
              <a:buChar char="•"/>
            </a:pPr>
            <a:r>
              <a:rPr lang="pl-PL" sz="1600" dirty="0">
                <a:latin typeface="Segoe UI"/>
                <a:cs typeface="Segoe UI"/>
              </a:rPr>
              <a:t>wytwarzanie i magazynowanie energii odnawialnej;</a:t>
            </a:r>
          </a:p>
          <a:p>
            <a:pPr marL="800100" lvl="1" indent="-342900">
              <a:buFont typeface="Arial" panose="020B0604020202020204" pitchFamily="34" charset="0"/>
              <a:buChar char="•"/>
            </a:pPr>
            <a:r>
              <a:rPr lang="pl-PL" sz="1600" dirty="0">
                <a:latin typeface="Segoe UI"/>
                <a:cs typeface="Segoe UI"/>
              </a:rPr>
              <a:t>ocieplenie budynków i wymiana mało wydajnych urządzeń grzewczych i chłodniczych; </a:t>
            </a:r>
          </a:p>
          <a:p>
            <a:pPr marL="800100" lvl="1" indent="-342900">
              <a:buFont typeface="Arial" panose="020B0604020202020204" pitchFamily="34" charset="0"/>
              <a:buChar char="•"/>
            </a:pPr>
            <a:r>
              <a:rPr lang="pl-PL" sz="1600" dirty="0">
                <a:latin typeface="Segoe UI"/>
                <a:cs typeface="Segoe UI"/>
              </a:rPr>
              <a:t>inwestycji w wydajne elektryczne urządzenia kuchenne i wentylacyjne;</a:t>
            </a:r>
          </a:p>
          <a:p>
            <a:pPr marL="800100" lvl="1" indent="-342900">
              <a:buFont typeface="Arial" panose="020B0604020202020204" pitchFamily="34" charset="0"/>
              <a:buChar char="•"/>
            </a:pPr>
            <a:r>
              <a:rPr lang="pl-PL" sz="1600" dirty="0">
                <a:latin typeface="Segoe UI"/>
                <a:cs typeface="Segoe UI"/>
              </a:rPr>
              <a:t>dotacje na zakup/leasing pojazdów </a:t>
            </a:r>
            <a:r>
              <a:rPr lang="pl-PL" sz="1600" dirty="0" err="1">
                <a:latin typeface="Segoe UI"/>
                <a:cs typeface="Segoe UI"/>
              </a:rPr>
              <a:t>bezemisyjnych</a:t>
            </a:r>
            <a:r>
              <a:rPr lang="pl-PL" sz="1600" dirty="0">
                <a:latin typeface="Segoe UI"/>
                <a:cs typeface="Segoe UI"/>
              </a:rPr>
              <a:t> (np. taksówek, furgonetek, czy rowerów cargo).</a:t>
            </a:r>
          </a:p>
        </p:txBody>
      </p:sp>
    </p:spTree>
    <p:extLst>
      <p:ext uri="{BB962C8B-B14F-4D97-AF65-F5344CB8AC3E}">
        <p14:creationId xmlns:p14="http://schemas.microsoft.com/office/powerpoint/2010/main" val="3145281628"/>
      </p:ext>
    </p:extLst>
  </p:cSld>
  <p:clrMapOvr>
    <a:masterClrMapping/>
  </p:clrMapOvr>
</p:sld>
</file>

<file path=ppt/theme/theme1.xml><?xml version="1.0" encoding="utf-8"?>
<a:theme xmlns:a="http://schemas.openxmlformats.org/drawingml/2006/main" name="1_IR_TITLE">
  <a:themeElements>
    <a:clrScheme name="IR COLOURS">
      <a:dk1>
        <a:srgbClr val="000000"/>
      </a:dk1>
      <a:lt1>
        <a:srgbClr val="FFFFFF"/>
      </a:lt1>
      <a:dk2>
        <a:srgbClr val="44546A"/>
      </a:dk2>
      <a:lt2>
        <a:srgbClr val="E7E6E6"/>
      </a:lt2>
      <a:accent1>
        <a:srgbClr val="0081FC"/>
      </a:accent1>
      <a:accent2>
        <a:srgbClr val="FC7B00"/>
      </a:accent2>
      <a:accent3>
        <a:srgbClr val="737E88"/>
      </a:accent3>
      <a:accent4>
        <a:srgbClr val="E8C000"/>
      </a:accent4>
      <a:accent5>
        <a:srgbClr val="40AABF"/>
      </a:accent5>
      <a:accent6>
        <a:srgbClr val="85CCDA"/>
      </a:accent6>
      <a:hlink>
        <a:srgbClr val="00478A"/>
      </a:hlink>
      <a:folHlink>
        <a:srgbClr val="A7A7A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_prezentacja_TEMPLATE" id="{993E20D9-B295-0A41-8667-14D42D1DF746}" vid="{BC2C4A4E-43F2-0142-9A81-E59BE70117E8}"/>
    </a:ext>
  </a:extLst>
</a:theme>
</file>

<file path=ppt/theme/theme2.xml><?xml version="1.0" encoding="utf-8"?>
<a:theme xmlns:a="http://schemas.openxmlformats.org/drawingml/2006/main" name="2_IR_AB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_prezentacja_TEMPLATE" id="{993E20D9-B295-0A41-8667-14D42D1DF746}" vid="{CFF7EA55-B692-1A47-BEFE-EC87FEDAB2A4}"/>
    </a:ext>
  </a:extLst>
</a:theme>
</file>

<file path=ppt/theme/theme3.xml><?xml version="1.0" encoding="utf-8"?>
<a:theme xmlns:a="http://schemas.openxmlformats.org/drawingml/2006/main" name="3_IR_SPEAKERS">
  <a:themeElements>
    <a:clrScheme name="IR COLOURS">
      <a:dk1>
        <a:srgbClr val="000000"/>
      </a:dk1>
      <a:lt1>
        <a:srgbClr val="FFFFFF"/>
      </a:lt1>
      <a:dk2>
        <a:srgbClr val="44546A"/>
      </a:dk2>
      <a:lt2>
        <a:srgbClr val="E7E6E6"/>
      </a:lt2>
      <a:accent1>
        <a:srgbClr val="0081FC"/>
      </a:accent1>
      <a:accent2>
        <a:srgbClr val="FC7B00"/>
      </a:accent2>
      <a:accent3>
        <a:srgbClr val="737E88"/>
      </a:accent3>
      <a:accent4>
        <a:srgbClr val="E8C000"/>
      </a:accent4>
      <a:accent5>
        <a:srgbClr val="40AABF"/>
      </a:accent5>
      <a:accent6>
        <a:srgbClr val="85CCDA"/>
      </a:accent6>
      <a:hlink>
        <a:srgbClr val="00478A"/>
      </a:hlink>
      <a:folHlink>
        <a:srgbClr val="A7A7A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_prezentacja_TEMPLATE" id="{993E20D9-B295-0A41-8667-14D42D1DF746}" vid="{2AA18C9A-4C39-5348-AF79-C50870D3EF4E}"/>
    </a:ext>
  </a:extLst>
</a:theme>
</file>

<file path=ppt/theme/theme4.xml><?xml version="1.0" encoding="utf-8"?>
<a:theme xmlns:a="http://schemas.openxmlformats.org/drawingml/2006/main" name="4_IR_NEW SE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_prezentacja_TEMPLATE" id="{993E20D9-B295-0A41-8667-14D42D1DF746}" vid="{D1DF00B3-ABAA-E14E-A03E-6D786C2CF6D1}"/>
    </a:ext>
  </a:extLst>
</a:theme>
</file>

<file path=ppt/theme/theme5.xml><?xml version="1.0" encoding="utf-8"?>
<a:theme xmlns:a="http://schemas.openxmlformats.org/drawingml/2006/main" name="5_IR_CONTENT">
  <a:themeElements>
    <a:clrScheme name="IR COLOURS">
      <a:dk1>
        <a:srgbClr val="000000"/>
      </a:dk1>
      <a:lt1>
        <a:srgbClr val="FFFFFF"/>
      </a:lt1>
      <a:dk2>
        <a:srgbClr val="44546A"/>
      </a:dk2>
      <a:lt2>
        <a:srgbClr val="E7E6E6"/>
      </a:lt2>
      <a:accent1>
        <a:srgbClr val="0081FC"/>
      </a:accent1>
      <a:accent2>
        <a:srgbClr val="FC7B00"/>
      </a:accent2>
      <a:accent3>
        <a:srgbClr val="737E88"/>
      </a:accent3>
      <a:accent4>
        <a:srgbClr val="E8C000"/>
      </a:accent4>
      <a:accent5>
        <a:srgbClr val="40AABF"/>
      </a:accent5>
      <a:accent6>
        <a:srgbClr val="85CCDA"/>
      </a:accent6>
      <a:hlink>
        <a:srgbClr val="00478A"/>
      </a:hlink>
      <a:folHlink>
        <a:srgbClr val="A7A7A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216000" rIns="216000" rtlCol="0" anchor="ctr"/>
      <a:lstStyle>
        <a:defPPr algn="l">
          <a:defRPr sz="1400" b="1" i="0" kern="1200" dirty="0" err="1" smtClean="0">
            <a:solidFill>
              <a:schemeClr val="bg1"/>
            </a:solidFill>
            <a:latin typeface="Silka SemiBold" pitchFamily="2" charset="77"/>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R_prezentacja_TEMPLATE" id="{993E20D9-B295-0A41-8667-14D42D1DF746}" vid="{2EEB92F5-2000-C844-A905-8B9703480B11}"/>
    </a:ext>
  </a:extLst>
</a:theme>
</file>

<file path=ppt/theme/theme6.xml><?xml version="1.0" encoding="utf-8"?>
<a:theme xmlns:a="http://schemas.openxmlformats.org/drawingml/2006/main" name="6_IR_IMAGE+HIGHLIGH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_prezentacja_TEMPLATE" id="{993E20D9-B295-0A41-8667-14D42D1DF746}" vid="{759A5E2D-A694-AE49-B125-F0B7CE198F58}"/>
    </a:ext>
  </a:extLst>
</a:theme>
</file>

<file path=ppt/theme/theme7.xml><?xml version="1.0" encoding="utf-8"?>
<a:theme xmlns:a="http://schemas.openxmlformats.org/drawingml/2006/main" name="7_IR_E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_prezentacja_TEMPLATE" id="{993E20D9-B295-0A41-8667-14D42D1DF746}" vid="{6C519334-FBB0-344C-929E-EACA79E69C9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ecbfcd1-a2c8-40e9-bb32-fe5c12e6a746">
      <Terms xmlns="http://schemas.microsoft.com/office/infopath/2007/PartnerControls"/>
    </lcf76f155ced4ddcb4097134ff3c332f>
    <TaxCatchAll xmlns="e2c59f26-b0ec-417c-85d5-a6c324591ca1" xsi:nil="true"/>
    <SharedWithUsers xmlns="e2c59f26-b0ec-417c-85d5-a6c324591ca1">
      <UserInfo>
        <DisplayName/>
        <AccountId xsi:nil="true"/>
        <AccountType/>
      </UserInfo>
    </SharedWithUsers>
    <MediaLengthInSeconds xmlns="5ecbfcd1-a2c8-40e9-bb32-fe5c12e6a74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1C4D60ED947AA42AB31833832959A1B" ma:contentTypeVersion="18" ma:contentTypeDescription="Utwórz nowy dokument." ma:contentTypeScope="" ma:versionID="cc7ee4351a7b1e368c10f89c1425089d">
  <xsd:schema xmlns:xsd="http://www.w3.org/2001/XMLSchema" xmlns:xs="http://www.w3.org/2001/XMLSchema" xmlns:p="http://schemas.microsoft.com/office/2006/metadata/properties" xmlns:ns2="5ecbfcd1-a2c8-40e9-bb32-fe5c12e6a746" xmlns:ns3="e2c59f26-b0ec-417c-85d5-a6c324591ca1" targetNamespace="http://schemas.microsoft.com/office/2006/metadata/properties" ma:root="true" ma:fieldsID="010e6dcf576160e3186cb279820f7bfd" ns2:_="" ns3:_="">
    <xsd:import namespace="5ecbfcd1-a2c8-40e9-bb32-fe5c12e6a746"/>
    <xsd:import namespace="e2c59f26-b0ec-417c-85d5-a6c324591c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cbfcd1-a2c8-40e9-bb32-fe5c12e6a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Tagi obrazów" ma:readOnly="false" ma:fieldId="{5cf76f15-5ced-4ddc-b409-7134ff3c332f}" ma:taxonomyMulti="true" ma:sspId="8afb47fd-6321-4196-804e-bce505a7e7da"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c59f26-b0ec-417c-85d5-a6c324591ca1" elementFormDefault="qualified">
    <xsd:import namespace="http://schemas.microsoft.com/office/2006/documentManagement/types"/>
    <xsd:import namespace="http://schemas.microsoft.com/office/infopath/2007/PartnerControls"/>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element name="TaxCatchAll" ma:index="22" nillable="true" ma:displayName="Taxonomy Catch All Column" ma:hidden="true" ma:list="{e1d7ae12-1782-4119-ae62-ebee6ff813dd}" ma:internalName="TaxCatchAll" ma:showField="CatchAllData" ma:web="e2c59f26-b0ec-417c-85d5-a6c324591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D1F11F-5A26-4A81-A002-2F1EFA0DB7F1}">
  <ds:schemaRefs>
    <ds:schemaRef ds:uri="5ecbfcd1-a2c8-40e9-bb32-fe5c12e6a746"/>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e2c59f26-b0ec-417c-85d5-a6c324591ca1"/>
    <ds:schemaRef ds:uri="http://purl.org/dc/elements/1.1/"/>
  </ds:schemaRefs>
</ds:datastoreItem>
</file>

<file path=customXml/itemProps2.xml><?xml version="1.0" encoding="utf-8"?>
<ds:datastoreItem xmlns:ds="http://schemas.openxmlformats.org/officeDocument/2006/customXml" ds:itemID="{34EA9FE6-856A-4124-BB93-4C1CC8D6C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cbfcd1-a2c8-40e9-bb32-fe5c12e6a746"/>
    <ds:schemaRef ds:uri="e2c59f26-b0ec-417c-85d5-a6c324591c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C4AA8C-6682-4DFB-8CD5-6DC9A196B4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1_IR_TITLE</Template>
  <TotalTime>738</TotalTime>
  <Words>2221</Words>
  <Application>Microsoft Office PowerPoint</Application>
  <PresentationFormat>Pokaz na ekranie (4:3)</PresentationFormat>
  <Paragraphs>319</Paragraphs>
  <Slides>32</Slides>
  <Notes>2</Notes>
  <HiddenSlides>7</HiddenSlides>
  <MMClips>0</MMClips>
  <ScaleCrop>false</ScaleCrop>
  <HeadingPairs>
    <vt:vector size="6" baseType="variant">
      <vt:variant>
        <vt:lpstr>Używane czcionki</vt:lpstr>
      </vt:variant>
      <vt:variant>
        <vt:i4>14</vt:i4>
      </vt:variant>
      <vt:variant>
        <vt:lpstr>Motyw</vt:lpstr>
      </vt:variant>
      <vt:variant>
        <vt:i4>7</vt:i4>
      </vt:variant>
      <vt:variant>
        <vt:lpstr>Tytuły slajdów</vt:lpstr>
      </vt:variant>
      <vt:variant>
        <vt:i4>32</vt:i4>
      </vt:variant>
    </vt:vector>
  </HeadingPairs>
  <TitlesOfParts>
    <vt:vector size="53" baseType="lpstr">
      <vt:lpstr>Arial</vt:lpstr>
      <vt:lpstr>Calibri</vt:lpstr>
      <vt:lpstr>Gill Sans MT</vt:lpstr>
      <vt:lpstr>Gill Sans Nova</vt:lpstr>
      <vt:lpstr>Segoe</vt:lpstr>
      <vt:lpstr>Segoe UI</vt:lpstr>
      <vt:lpstr>Silka</vt:lpstr>
      <vt:lpstr>Silka Black</vt:lpstr>
      <vt:lpstr>Silka Light</vt:lpstr>
      <vt:lpstr>Silka Medium</vt:lpstr>
      <vt:lpstr>Silka SemiBold</vt:lpstr>
      <vt:lpstr>Times</vt:lpstr>
      <vt:lpstr>Ubuntu</vt:lpstr>
      <vt:lpstr>Wingdings</vt:lpstr>
      <vt:lpstr>1_IR_TITLE</vt:lpstr>
      <vt:lpstr>2_IR_ABOUT</vt:lpstr>
      <vt:lpstr>3_IR_SPEAKERS</vt:lpstr>
      <vt:lpstr>4_IR_NEW SECTION</vt:lpstr>
      <vt:lpstr>5_IR_CONTENT</vt:lpstr>
      <vt:lpstr>6_IR_IMAGE+HIGHLIGHT</vt:lpstr>
      <vt:lpstr>7_IR_END</vt:lpstr>
      <vt:lpstr>Społeczny Fundusz Klimatyczny  i Plan społeczno-klimatyczny  a mikroprzedsiębiorstwa</vt:lpstr>
      <vt:lpstr>Instytut Reform –  kim jesteśmy?</vt:lpstr>
      <vt:lpstr>ETS2 – na drodze do wdrożenia</vt:lpstr>
      <vt:lpstr>ETS2: logika i zakres działania systemu</vt:lpstr>
      <vt:lpstr>ETS2 i Plan społeczno-klimatyczny – od wyzwania do trwałych rozwiązań</vt:lpstr>
      <vt:lpstr>Plan społeczno-klimatyczny – harmonogram</vt:lpstr>
      <vt:lpstr>Społeczny Fundusz Klimatyczny – redystrybucja w ramach ETS2</vt:lpstr>
      <vt:lpstr>Społeczny Fundusz Klimatyczny – co może się znaleźć?</vt:lpstr>
      <vt:lpstr>Mikroprzedsiębiorstwa a rozporządzenie i wytyczne</vt:lpstr>
      <vt:lpstr> Polski projekt Planu Społeczno-Klimatycznego (z czerwca 2025 r.)</vt:lpstr>
      <vt:lpstr>Projekt Planu Społeczno-Klimatycznego</vt:lpstr>
      <vt:lpstr>Podział środków w projekcie Planu</vt:lpstr>
      <vt:lpstr>Komponent regionalny (15%) w Planie</vt:lpstr>
      <vt:lpstr>Jakie działania znajdują się w projekcie Planu?  </vt:lpstr>
      <vt:lpstr>Diagnoza w PSK </vt:lpstr>
      <vt:lpstr>Mikroprzedsiębiorstwa w trudnej sytuacji - polski PSK</vt:lpstr>
      <vt:lpstr>Program Wsparcia Mikroprzedsiębiorstw – efektywność energetyczna budynków </vt:lpstr>
      <vt:lpstr>Program Wsparcia Mikroprzedsiębiorstw – efektywność energetyczna budynków (2/2) </vt:lpstr>
      <vt:lpstr>Uwagi IR – mikroprzedsiębiorstwa</vt:lpstr>
      <vt:lpstr>Uśrednione wskaźniki to nie wszystko – węgiel największym problemem, nie tylko dla najuboższych </vt:lpstr>
      <vt:lpstr>Inwestycje w trwałe rozwiązania są kluczowe</vt:lpstr>
      <vt:lpstr>Dochody z ETS2 jako źródło finansowania transformacji obok SFK</vt:lpstr>
      <vt:lpstr>Raport Instytutu Reform:  Pokonać ubóstwo energetyczne i transportowe   </vt:lpstr>
      <vt:lpstr>Przy okazji… trwają konsultacje publiczne projektu Strategii Rozwoju Polski do 2035 r.    </vt:lpstr>
      <vt:lpstr>Dziękuję za uwagę</vt:lpstr>
      <vt:lpstr>Sektor budynków w Planie</vt:lpstr>
      <vt:lpstr>Sektor transportu w Planie</vt:lpstr>
      <vt:lpstr>Pomoc techniczna w Planie</vt:lpstr>
      <vt:lpstr>Wsparcie bezpośrednie w Planie</vt:lpstr>
      <vt:lpstr>… ok. 1200 zł, a jakie koszty?</vt:lpstr>
      <vt:lpstr>Problem słabej dostępności do transportu publicznego na obszarach słabiej zaludnionych</vt:lpstr>
      <vt:lpstr>Zanim o uwagach… co doceniamy?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Rozwój sieci wobec wyzwania zielonej elektryfikacji</dc:title>
  <dc:creator>Agnieszka Czaplicka</dc:creator>
  <cp:lastModifiedBy>Michał Wojtyło</cp:lastModifiedBy>
  <cp:revision>10</cp:revision>
  <dcterms:created xsi:type="dcterms:W3CDTF">2023-05-16T16:15:55Z</dcterms:created>
  <dcterms:modified xsi:type="dcterms:W3CDTF">2025-10-15T15:12:42Z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0x01010091C4D60ED947AA42AB31833832959A1B</vt:lpwstr>
  </property>
  <property fmtid="{D5CDD505-2E9C-101B-9397-08002B2CF9AE}" pid="3" name="Order">
    <vt:r8>123600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